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6" r:id="rId6"/>
    <p:sldId id="260" r:id="rId7"/>
    <p:sldId id="261"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Tomorrow" panose="020B0604020202020204" charset="0"/>
      <p:regular r:id="rId17"/>
    </p:embeddedFont>
    <p:embeddedFont>
      <p:font typeface="Tomorrow Semi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0"/>
  </p:normalViewPr>
  <p:slideViewPr>
    <p:cSldViewPr snapToGrid="0" snapToObjects="1">
      <p:cViewPr>
        <p:scale>
          <a:sx n="50" d="100"/>
          <a:sy n="50" d="100"/>
        </p:scale>
        <p:origin x="824"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47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1077"/>
            <a:ext cx="14630400" cy="8229600"/>
          </a:xfrm>
          <a:prstGeom prst="rect">
            <a:avLst/>
          </a:prstGeom>
          <a:solidFill>
            <a:srgbClr val="1D1D1B">
              <a:alpha val="80000"/>
            </a:srgbClr>
          </a:solidFill>
          <a:ln/>
        </p:spPr>
        <p:txBody>
          <a:bodyPr/>
          <a:lstStyle/>
          <a:p>
            <a:endParaRPr lang="en-IN"/>
          </a:p>
        </p:txBody>
      </p:sp>
      <p:sp>
        <p:nvSpPr>
          <p:cNvPr id="4" name="Text 1"/>
          <p:cNvSpPr/>
          <p:nvPr/>
        </p:nvSpPr>
        <p:spPr>
          <a:xfrm>
            <a:off x="793790" y="1848207"/>
            <a:ext cx="7825502" cy="978218"/>
          </a:xfrm>
          <a:prstGeom prst="rect">
            <a:avLst/>
          </a:prstGeom>
          <a:noFill/>
          <a:ln/>
        </p:spPr>
        <p:txBody>
          <a:bodyPr wrap="none" lIns="0" tIns="0" rIns="0" bIns="0" rtlCol="0" anchor="t"/>
          <a:lstStyle/>
          <a:p>
            <a:pPr marL="0" indent="0" algn="l">
              <a:lnSpc>
                <a:spcPts val="7700"/>
              </a:lnSpc>
              <a:buNone/>
            </a:pPr>
            <a:r>
              <a:rPr lang="en-US" sz="6150" dirty="0">
                <a:solidFill>
                  <a:srgbClr val="EDEDE8"/>
                </a:solidFill>
                <a:latin typeface="Tomorrow Semi Bold" pitchFamily="34" charset="0"/>
                <a:ea typeface="Tomorrow Semi Bold" pitchFamily="34" charset="-122"/>
                <a:cs typeface="Tomorrow Semi Bold" pitchFamily="34" charset="-120"/>
              </a:rPr>
              <a:t>SkillRadar</a:t>
            </a:r>
            <a:endParaRPr lang="en-US" sz="6150" dirty="0"/>
          </a:p>
        </p:txBody>
      </p:sp>
      <p:sp>
        <p:nvSpPr>
          <p:cNvPr id="5" name="Text 2"/>
          <p:cNvSpPr/>
          <p:nvPr/>
        </p:nvSpPr>
        <p:spPr>
          <a:xfrm>
            <a:off x="793790" y="3166586"/>
            <a:ext cx="11535489"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Industry-Aligned Skill Evolution Prediction Engine</a:t>
            </a:r>
            <a:endParaRPr lang="en-US" sz="3550" dirty="0"/>
          </a:p>
        </p:txBody>
      </p:sp>
      <p:sp>
        <p:nvSpPr>
          <p:cNvPr id="6" name="Text 3"/>
          <p:cNvSpPr/>
          <p:nvPr/>
        </p:nvSpPr>
        <p:spPr>
          <a:xfrm>
            <a:off x="793790" y="407372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Team Name: </a:t>
            </a:r>
            <a:r>
              <a:rPr lang="en-US" sz="1750" b="1" dirty="0">
                <a:solidFill>
                  <a:srgbClr val="C9C9C0"/>
                </a:solidFill>
                <a:latin typeface="Tomorrow" pitchFamily="34" charset="0"/>
                <a:ea typeface="Tomorrow" pitchFamily="34" charset="-122"/>
                <a:cs typeface="Tomorrow" pitchFamily="34" charset="-120"/>
              </a:rPr>
              <a:t>Tech Defender</a:t>
            </a:r>
            <a:endParaRPr lang="en-US" sz="1750" dirty="0"/>
          </a:p>
        </p:txBody>
      </p:sp>
      <p:sp>
        <p:nvSpPr>
          <p:cNvPr id="7" name="Text 4"/>
          <p:cNvSpPr/>
          <p:nvPr/>
        </p:nvSpPr>
        <p:spPr>
          <a:xfrm>
            <a:off x="793791" y="4691777"/>
            <a:ext cx="6521410" cy="1689497"/>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9C0"/>
                </a:solidFill>
                <a:latin typeface="Tomorrow" pitchFamily="34" charset="0"/>
                <a:ea typeface="Tomorrow" pitchFamily="34" charset="-122"/>
                <a:cs typeface="Tomorrow" pitchFamily="34" charset="-120"/>
              </a:rPr>
              <a:t>Anish D</a:t>
            </a:r>
            <a:endParaRPr lang="en-US" sz="1750" dirty="0"/>
          </a:p>
          <a:p>
            <a:pPr marL="342900" indent="-342900" algn="l">
              <a:lnSpc>
                <a:spcPts val="2850"/>
              </a:lnSpc>
              <a:buSzPct val="100000"/>
              <a:buChar char="•"/>
            </a:pPr>
            <a:r>
              <a:rPr lang="en-US" sz="1750" dirty="0">
                <a:solidFill>
                  <a:srgbClr val="C9C9C0"/>
                </a:solidFill>
                <a:latin typeface="Tomorrow" pitchFamily="34" charset="0"/>
                <a:ea typeface="Tomorrow" pitchFamily="34" charset="-122"/>
                <a:cs typeface="Tomorrow" pitchFamily="34" charset="-120"/>
              </a:rPr>
              <a:t>Piruthiviraj G</a:t>
            </a:r>
            <a:endParaRPr lang="en-US" sz="1750" dirty="0"/>
          </a:p>
          <a:p>
            <a:pPr marL="342900" indent="-342900" algn="l">
              <a:lnSpc>
                <a:spcPts val="2850"/>
              </a:lnSpc>
              <a:buSzPct val="100000"/>
              <a:buChar char="•"/>
            </a:pPr>
            <a:r>
              <a:rPr lang="en-US" sz="1750" dirty="0">
                <a:solidFill>
                  <a:srgbClr val="C9C9C0"/>
                </a:solidFill>
                <a:latin typeface="Tomorrow" pitchFamily="34" charset="0"/>
                <a:ea typeface="Tomorrow" pitchFamily="34" charset="-122"/>
                <a:cs typeface="Tomorrow" pitchFamily="34" charset="-120"/>
              </a:rPr>
              <a:t>Kervin S</a:t>
            </a:r>
            <a:endParaRPr lang="en-US" sz="1750" dirty="0"/>
          </a:p>
          <a:p>
            <a:pPr marL="342900" indent="-342900" algn="l">
              <a:lnSpc>
                <a:spcPts val="2850"/>
              </a:lnSpc>
              <a:buSzPct val="100000"/>
              <a:buChar char="•"/>
            </a:pPr>
            <a:r>
              <a:rPr lang="en-US" sz="1750" dirty="0">
                <a:solidFill>
                  <a:srgbClr val="C9C9C0"/>
                </a:solidFill>
                <a:latin typeface="Tomorrow" pitchFamily="34" charset="0"/>
                <a:ea typeface="Tomorrow" pitchFamily="34" charset="-122"/>
                <a:cs typeface="Tomorrow" pitchFamily="34" charset="-120"/>
              </a:rPr>
              <a:t>Kamlesh P</a:t>
            </a:r>
          </a:p>
          <a:p>
            <a:pPr marL="342900" indent="-342900" algn="l">
              <a:lnSpc>
                <a:spcPts val="2850"/>
              </a:lnSpc>
              <a:buSzPct val="100000"/>
              <a:buChar char="•"/>
            </a:pPr>
            <a:endParaRPr lang="en-US" sz="1750" dirty="0">
              <a:solidFill>
                <a:srgbClr val="C9C9C0"/>
              </a:solidFill>
              <a:latin typeface="Tomorrow" pitchFamily="34" charset="0"/>
            </a:endParaRPr>
          </a:p>
          <a:p>
            <a:pPr marL="342900" indent="-342900" algn="l">
              <a:lnSpc>
                <a:spcPts val="2850"/>
              </a:lnSpc>
              <a:buSzPct val="100000"/>
              <a:buChar char="•"/>
            </a:pPr>
            <a:endParaRPr lang="en-US" sz="1750" dirty="0">
              <a:solidFill>
                <a:srgbClr val="C9C9C0"/>
              </a:solidFill>
              <a:latin typeface="Tomorrow" pitchFamily="34" charset="0"/>
            </a:endParaRPr>
          </a:p>
          <a:p>
            <a:pPr marL="342900" indent="-342900" algn="l">
              <a:lnSpc>
                <a:spcPts val="2850"/>
              </a:lnSpc>
              <a:buSzPct val="100000"/>
              <a:buChar char="•"/>
            </a:pPr>
            <a:endParaRPr lang="en-US" sz="1750" dirty="0">
              <a:solidFill>
                <a:srgbClr val="C9C9C0"/>
              </a:solidFill>
              <a:latin typeface="Tomorrow" pitchFamily="34" charset="0"/>
            </a:endParaRPr>
          </a:p>
          <a:p>
            <a:pPr marL="4000500" lvl="8" indent="-342900">
              <a:lnSpc>
                <a:spcPts val="2850"/>
              </a:lnSpc>
              <a:buSzPct val="100000"/>
              <a:buChar char="•"/>
            </a:pPr>
            <a:r>
              <a:rPr lang="en-US" sz="1750" dirty="0">
                <a:solidFill>
                  <a:srgbClr val="C9C9C0"/>
                </a:solidFill>
                <a:latin typeface="Tomorrow" pitchFamily="34" charset="0"/>
              </a:rPr>
              <a:t>                                                    									 </a:t>
            </a:r>
            <a:endParaRPr lang="en-US" sz="1750" dirty="0"/>
          </a:p>
        </p:txBody>
      </p:sp>
      <p:sp>
        <p:nvSpPr>
          <p:cNvPr id="8" name="TextBox 7">
            <a:extLst>
              <a:ext uri="{FF2B5EF4-FFF2-40B4-BE49-F238E27FC236}">
                <a16:creationId xmlns:a16="http://schemas.microsoft.com/office/drawing/2014/main" id="{B2CE60AE-030F-8622-87AC-0D34B9C75ACC}"/>
              </a:ext>
            </a:extLst>
          </p:cNvPr>
          <p:cNvSpPr txBox="1"/>
          <p:nvPr/>
        </p:nvSpPr>
        <p:spPr>
          <a:xfrm>
            <a:off x="9931400" y="7328197"/>
            <a:ext cx="4591011" cy="523220"/>
          </a:xfrm>
          <a:prstGeom prst="rect">
            <a:avLst/>
          </a:prstGeom>
          <a:noFill/>
        </p:spPr>
        <p:txBody>
          <a:bodyPr wrap="square" rtlCol="0">
            <a:spAutoFit/>
          </a:bodyPr>
          <a:lstStyle/>
          <a:p>
            <a:r>
              <a:rPr lang="en-IN" sz="2800" dirty="0">
                <a:solidFill>
                  <a:schemeClr val="bg1">
                    <a:lumMod val="95000"/>
                  </a:schemeClr>
                </a:solidFill>
              </a:rPr>
              <a:t>Saveetha Engineering college</a:t>
            </a:r>
          </a:p>
        </p:txBody>
      </p:sp>
      <p:pic>
        <p:nvPicPr>
          <p:cNvPr id="10" name="Picture 9">
            <a:extLst>
              <a:ext uri="{FF2B5EF4-FFF2-40B4-BE49-F238E27FC236}">
                <a16:creationId xmlns:a16="http://schemas.microsoft.com/office/drawing/2014/main" id="{3BB8D451-C980-BED3-9DF7-402D2E628391}"/>
              </a:ext>
            </a:extLst>
          </p:cNvPr>
          <p:cNvPicPr>
            <a:picLocks noChangeAspect="1"/>
          </p:cNvPicPr>
          <p:nvPr/>
        </p:nvPicPr>
        <p:blipFill>
          <a:blip r:embed="rId4"/>
          <a:stretch>
            <a:fillRect/>
          </a:stretch>
        </p:blipFill>
        <p:spPr>
          <a:xfrm>
            <a:off x="10952142" y="5049739"/>
            <a:ext cx="2143125" cy="2133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3788" y="925354"/>
            <a:ext cx="2366367" cy="295870"/>
          </a:xfrm>
          <a:prstGeom prst="rect">
            <a:avLst/>
          </a:prstGeom>
          <a:noFill/>
          <a:ln/>
        </p:spPr>
        <p:txBody>
          <a:bodyPr wrap="none" lIns="0" tIns="0" rIns="0" bIns="0" rtlCol="0" anchor="t"/>
          <a:lstStyle/>
          <a:p>
            <a:pPr marL="0" indent="0" algn="l">
              <a:lnSpc>
                <a:spcPts val="2300"/>
              </a:lnSpc>
              <a:buNone/>
            </a:pPr>
            <a:r>
              <a:rPr lang="en-US" sz="1850" dirty="0">
                <a:solidFill>
                  <a:srgbClr val="E1E1DF"/>
                </a:solidFill>
                <a:latin typeface="Tomorrow Semi Bold" pitchFamily="34" charset="0"/>
                <a:ea typeface="Tomorrow Semi Bold" pitchFamily="34" charset="-122"/>
                <a:cs typeface="Tomorrow Semi Bold" pitchFamily="34" charset="-120"/>
              </a:rPr>
              <a:t>Conclusion</a:t>
            </a:r>
            <a:endParaRPr lang="en-US" sz="1850" dirty="0"/>
          </a:p>
        </p:txBody>
      </p:sp>
      <p:sp>
        <p:nvSpPr>
          <p:cNvPr id="3" name="Text 1"/>
          <p:cNvSpPr/>
          <p:nvPr/>
        </p:nvSpPr>
        <p:spPr>
          <a:xfrm>
            <a:off x="783788" y="1284327"/>
            <a:ext cx="8155543" cy="591503"/>
          </a:xfrm>
          <a:prstGeom prst="rect">
            <a:avLst/>
          </a:prstGeom>
          <a:noFill/>
          <a:ln/>
        </p:spPr>
        <p:txBody>
          <a:bodyPr wrap="none" lIns="0" tIns="0" rIns="0" bIns="0" rtlCol="0" anchor="t"/>
          <a:lstStyle/>
          <a:p>
            <a:pPr marL="0" indent="0" algn="l">
              <a:lnSpc>
                <a:spcPts val="4650"/>
              </a:lnSpc>
              <a:buNone/>
            </a:pPr>
            <a:r>
              <a:rPr lang="en-US" sz="3700" dirty="0">
                <a:solidFill>
                  <a:srgbClr val="EDEDE8"/>
                </a:solidFill>
                <a:latin typeface="Tomorrow Semi Bold" pitchFamily="34" charset="0"/>
                <a:ea typeface="Tomorrow Semi Bold" pitchFamily="34" charset="-122"/>
                <a:cs typeface="Tomorrow Semi Bold" pitchFamily="34" charset="-120"/>
              </a:rPr>
              <a:t>The Future of Career Development</a:t>
            </a:r>
            <a:endParaRPr lang="en-US" sz="3700" dirty="0"/>
          </a:p>
        </p:txBody>
      </p:sp>
      <p:sp>
        <p:nvSpPr>
          <p:cNvPr id="4" name="Text 2"/>
          <p:cNvSpPr/>
          <p:nvPr/>
        </p:nvSpPr>
        <p:spPr>
          <a:xfrm>
            <a:off x="783788" y="2112764"/>
            <a:ext cx="13062704" cy="694611"/>
          </a:xfrm>
          <a:prstGeom prst="rect">
            <a:avLst/>
          </a:prstGeom>
          <a:noFill/>
          <a:ln/>
        </p:spPr>
        <p:txBody>
          <a:bodyPr wrap="square" lIns="0" tIns="0" rIns="0" bIns="0" rtlCol="0" anchor="t"/>
          <a:lstStyle/>
          <a:p>
            <a:pPr marL="0" indent="0" algn="l">
              <a:lnSpc>
                <a:spcPts val="2700"/>
              </a:lnSpc>
              <a:buNone/>
            </a:pPr>
            <a:r>
              <a:rPr lang="en-US" sz="1850" b="1" dirty="0">
                <a:solidFill>
                  <a:srgbClr val="C9C9C0"/>
                </a:solidFill>
                <a:latin typeface="Tomorrow" pitchFamily="34" charset="0"/>
                <a:ea typeface="Tomorrow" pitchFamily="34" charset="-122"/>
                <a:cs typeface="Tomorrow" pitchFamily="34" charset="-120"/>
              </a:rPr>
              <a:t>Summary of solution:</a:t>
            </a:r>
            <a:r>
              <a:rPr lang="en-US" sz="1850" dirty="0">
                <a:solidFill>
                  <a:srgbClr val="C9C9C0"/>
                </a:solidFill>
                <a:latin typeface="Tomorrow" pitchFamily="34" charset="0"/>
                <a:ea typeface="Tomorrow" pitchFamily="34" charset="-122"/>
                <a:cs typeface="Tomorrow" pitchFamily="34" charset="-120"/>
              </a:rPr>
              <a:t> The Skill Evolution Engine is a comprehensive, gamified AI career platform that translates user experience into actionable, data-driven learning pathways.</a:t>
            </a:r>
            <a:endParaRPr lang="en-US" sz="1850" dirty="0"/>
          </a:p>
        </p:txBody>
      </p:sp>
      <p:sp>
        <p:nvSpPr>
          <p:cNvPr id="5" name="Text 3"/>
          <p:cNvSpPr/>
          <p:nvPr/>
        </p:nvSpPr>
        <p:spPr>
          <a:xfrm>
            <a:off x="783788" y="2985016"/>
            <a:ext cx="13062704" cy="694611"/>
          </a:xfrm>
          <a:prstGeom prst="rect">
            <a:avLst/>
          </a:prstGeom>
          <a:noFill/>
          <a:ln/>
        </p:spPr>
        <p:txBody>
          <a:bodyPr wrap="square" lIns="0" tIns="0" rIns="0" bIns="0" rtlCol="0" anchor="t"/>
          <a:lstStyle/>
          <a:p>
            <a:pPr marL="0" indent="0" algn="l">
              <a:lnSpc>
                <a:spcPts val="2700"/>
              </a:lnSpc>
              <a:buNone/>
            </a:pPr>
            <a:r>
              <a:rPr lang="en-US" sz="1850" b="1" dirty="0">
                <a:solidFill>
                  <a:srgbClr val="C9C9C0"/>
                </a:solidFill>
                <a:latin typeface="Tomorrow" pitchFamily="34" charset="0"/>
                <a:ea typeface="Tomorrow" pitchFamily="34" charset="-122"/>
                <a:cs typeface="Tomorrow" pitchFamily="34" charset="-120"/>
              </a:rPr>
              <a:t>Expected impact:</a:t>
            </a:r>
            <a:r>
              <a:rPr lang="en-US" sz="1850" dirty="0">
                <a:solidFill>
                  <a:srgbClr val="C9C9C0"/>
                </a:solidFill>
                <a:latin typeface="Tomorrow" pitchFamily="34" charset="0"/>
                <a:ea typeface="Tomorrow" pitchFamily="34" charset="-122"/>
                <a:cs typeface="Tomorrow" pitchFamily="34" charset="-120"/>
              </a:rPr>
              <a:t> Reduced time-to-hire for users, increased engagement in adult learning, and better alignment of workforce capabilities with rapidly shifting industry demands.</a:t>
            </a:r>
            <a:endParaRPr lang="en-US" sz="1850" dirty="0"/>
          </a:p>
        </p:txBody>
      </p:sp>
      <p:sp>
        <p:nvSpPr>
          <p:cNvPr id="6" name="Text 4"/>
          <p:cNvSpPr/>
          <p:nvPr/>
        </p:nvSpPr>
        <p:spPr>
          <a:xfrm>
            <a:off x="783788" y="3857268"/>
            <a:ext cx="13062704" cy="694611"/>
          </a:xfrm>
          <a:prstGeom prst="rect">
            <a:avLst/>
          </a:prstGeom>
          <a:noFill/>
          <a:ln/>
        </p:spPr>
        <p:txBody>
          <a:bodyPr wrap="square" lIns="0" tIns="0" rIns="0" bIns="0" rtlCol="0" anchor="t"/>
          <a:lstStyle/>
          <a:p>
            <a:pPr marL="0" indent="0" algn="l">
              <a:lnSpc>
                <a:spcPts val="2700"/>
              </a:lnSpc>
              <a:buNone/>
            </a:pPr>
            <a:r>
              <a:rPr lang="en-US" sz="1850" b="1" dirty="0">
                <a:solidFill>
                  <a:srgbClr val="C9C9C0"/>
                </a:solidFill>
                <a:latin typeface="Tomorrow" pitchFamily="34" charset="0"/>
                <a:ea typeface="Tomorrow" pitchFamily="34" charset="-122"/>
                <a:cs typeface="Tomorrow" pitchFamily="34" charset="-120"/>
              </a:rPr>
              <a:t>Real-world applicability:</a:t>
            </a:r>
            <a:r>
              <a:rPr lang="en-US" sz="1850" dirty="0">
                <a:solidFill>
                  <a:srgbClr val="C9C9C0"/>
                </a:solidFill>
                <a:latin typeface="Tomorrow" pitchFamily="34" charset="0"/>
                <a:ea typeface="Tomorrow" pitchFamily="34" charset="-122"/>
                <a:cs typeface="Tomorrow" pitchFamily="34" charset="-120"/>
              </a:rPr>
              <a:t> Highly applicable to university career centers, corporate L&amp;D (Learning and Development) departments, and individual self-taught professionals.</a:t>
            </a:r>
            <a:endParaRPr lang="en-US" sz="1850" dirty="0"/>
          </a:p>
        </p:txBody>
      </p:sp>
      <p:sp>
        <p:nvSpPr>
          <p:cNvPr id="7" name="Text 5"/>
          <p:cNvSpPr/>
          <p:nvPr/>
        </p:nvSpPr>
        <p:spPr>
          <a:xfrm>
            <a:off x="783788" y="4788813"/>
            <a:ext cx="5832396" cy="473273"/>
          </a:xfrm>
          <a:prstGeom prst="rect">
            <a:avLst/>
          </a:prstGeom>
          <a:noFill/>
          <a:ln/>
        </p:spPr>
        <p:txBody>
          <a:bodyPr wrap="none" lIns="0" tIns="0" rIns="0" bIns="0" rtlCol="0" anchor="t"/>
          <a:lstStyle/>
          <a:p>
            <a:pPr marL="0" indent="0" algn="l">
              <a:lnSpc>
                <a:spcPts val="3700"/>
              </a:lnSpc>
              <a:buNone/>
            </a:pPr>
            <a:r>
              <a:rPr lang="en-US" sz="2950" dirty="0">
                <a:solidFill>
                  <a:srgbClr val="EDEDE8"/>
                </a:solidFill>
                <a:latin typeface="Tomorrow Semi Bold" pitchFamily="34" charset="0"/>
                <a:ea typeface="Tomorrow Semi Bold" pitchFamily="34" charset="-122"/>
                <a:cs typeface="Tomorrow Semi Bold" pitchFamily="34" charset="-120"/>
              </a:rPr>
              <a:t>Future Scope / Enhancements</a:t>
            </a:r>
            <a:endParaRPr lang="en-US" sz="2950" dirty="0"/>
          </a:p>
        </p:txBody>
      </p:sp>
      <p:sp>
        <p:nvSpPr>
          <p:cNvPr id="8" name="Text 6"/>
          <p:cNvSpPr/>
          <p:nvPr/>
        </p:nvSpPr>
        <p:spPr>
          <a:xfrm>
            <a:off x="783788" y="5499021"/>
            <a:ext cx="189309" cy="236577"/>
          </a:xfrm>
          <a:prstGeom prst="rect">
            <a:avLst/>
          </a:prstGeom>
          <a:noFill/>
          <a:ln/>
        </p:spPr>
        <p:txBody>
          <a:bodyPr wrap="none" lIns="0" tIns="0" rIns="0" bIns="0" rtlCol="0" anchor="t"/>
          <a:lstStyle/>
          <a:p>
            <a:pPr marL="0" indent="0" algn="l">
              <a:lnSpc>
                <a:spcPts val="2150"/>
              </a:lnSpc>
              <a:buNone/>
            </a:pPr>
            <a:r>
              <a:rPr lang="en-US" sz="1450" dirty="0">
                <a:solidFill>
                  <a:srgbClr val="C9C9C0"/>
                </a:solidFill>
                <a:latin typeface="Tomorrow Light" pitchFamily="34" charset="0"/>
                <a:ea typeface="Tomorrow Light" pitchFamily="34" charset="-122"/>
                <a:cs typeface="Tomorrow Light" pitchFamily="34" charset="-120"/>
              </a:rPr>
              <a:t>01</a:t>
            </a:r>
            <a:endParaRPr lang="en-US" sz="1450" dirty="0"/>
          </a:p>
        </p:txBody>
      </p:sp>
      <p:sp>
        <p:nvSpPr>
          <p:cNvPr id="9" name="Shape 7"/>
          <p:cNvSpPr/>
          <p:nvPr/>
        </p:nvSpPr>
        <p:spPr>
          <a:xfrm>
            <a:off x="783788" y="5797868"/>
            <a:ext cx="4248864" cy="22860"/>
          </a:xfrm>
          <a:prstGeom prst="rect">
            <a:avLst/>
          </a:prstGeom>
          <a:solidFill>
            <a:srgbClr val="E1E1DF"/>
          </a:solidFill>
          <a:ln/>
        </p:spPr>
      </p:sp>
      <p:sp>
        <p:nvSpPr>
          <p:cNvPr id="10" name="Text 8"/>
          <p:cNvSpPr/>
          <p:nvPr/>
        </p:nvSpPr>
        <p:spPr>
          <a:xfrm>
            <a:off x="783788" y="5938242"/>
            <a:ext cx="3190518" cy="295870"/>
          </a:xfrm>
          <a:prstGeom prst="rect">
            <a:avLst/>
          </a:prstGeom>
          <a:noFill/>
          <a:ln/>
        </p:spPr>
        <p:txBody>
          <a:bodyPr wrap="none" lIns="0" tIns="0" rIns="0" bIns="0" rtlCol="0" anchor="t"/>
          <a:lstStyle/>
          <a:p>
            <a:pPr marL="0" indent="0" algn="l">
              <a:lnSpc>
                <a:spcPts val="2300"/>
              </a:lnSpc>
              <a:buNone/>
            </a:pPr>
            <a:r>
              <a:rPr lang="en-US" sz="1850" dirty="0">
                <a:solidFill>
                  <a:srgbClr val="C9C9C0"/>
                </a:solidFill>
                <a:latin typeface="Tomorrow Semi Bold" pitchFamily="34" charset="0"/>
                <a:ea typeface="Tomorrow Semi Bold" pitchFamily="34" charset="-122"/>
                <a:cs typeface="Tomorrow Semi Bold" pitchFamily="34" charset="-120"/>
              </a:rPr>
              <a:t>Live Job Board Integration</a:t>
            </a:r>
            <a:endParaRPr lang="en-US" sz="1850" dirty="0"/>
          </a:p>
        </p:txBody>
      </p:sp>
      <p:sp>
        <p:nvSpPr>
          <p:cNvPr id="11" name="Text 9"/>
          <p:cNvSpPr/>
          <p:nvPr/>
        </p:nvSpPr>
        <p:spPr>
          <a:xfrm>
            <a:off x="783788" y="6328886"/>
            <a:ext cx="4248864" cy="555546"/>
          </a:xfrm>
          <a:prstGeom prst="rect">
            <a:avLst/>
          </a:prstGeom>
          <a:noFill/>
          <a:ln/>
        </p:spPr>
        <p:txBody>
          <a:bodyPr wrap="square" lIns="0" tIns="0" rIns="0" bIns="0" rtlCol="0" anchor="t"/>
          <a:lstStyle/>
          <a:p>
            <a:pPr marL="0" indent="0" algn="l">
              <a:lnSpc>
                <a:spcPts val="2150"/>
              </a:lnSpc>
              <a:buNone/>
            </a:pPr>
            <a:r>
              <a:rPr lang="en-US" sz="1450" dirty="0">
                <a:solidFill>
                  <a:srgbClr val="C9C9C0"/>
                </a:solidFill>
                <a:latin typeface="Tomorrow" pitchFamily="34" charset="0"/>
                <a:ea typeface="Tomorrow" pitchFamily="34" charset="-122"/>
                <a:cs typeface="Tomorrow" pitchFamily="34" charset="-120"/>
              </a:rPr>
              <a:t>Integration with real-world job board APIs (LinkedIn, Indeed) for live matching.</a:t>
            </a:r>
            <a:endParaRPr lang="en-US" sz="1450" dirty="0"/>
          </a:p>
        </p:txBody>
      </p:sp>
      <p:sp>
        <p:nvSpPr>
          <p:cNvPr id="12" name="Text 10"/>
          <p:cNvSpPr/>
          <p:nvPr/>
        </p:nvSpPr>
        <p:spPr>
          <a:xfrm>
            <a:off x="5190649" y="5499021"/>
            <a:ext cx="189309" cy="236577"/>
          </a:xfrm>
          <a:prstGeom prst="rect">
            <a:avLst/>
          </a:prstGeom>
          <a:noFill/>
          <a:ln/>
        </p:spPr>
        <p:txBody>
          <a:bodyPr wrap="none" lIns="0" tIns="0" rIns="0" bIns="0" rtlCol="0" anchor="t"/>
          <a:lstStyle/>
          <a:p>
            <a:pPr marL="0" indent="0" algn="l">
              <a:lnSpc>
                <a:spcPts val="2150"/>
              </a:lnSpc>
              <a:buNone/>
            </a:pPr>
            <a:r>
              <a:rPr lang="en-US" sz="1450" dirty="0">
                <a:solidFill>
                  <a:srgbClr val="C9C9C0"/>
                </a:solidFill>
                <a:latin typeface="Tomorrow Light" pitchFamily="34" charset="0"/>
                <a:ea typeface="Tomorrow Light" pitchFamily="34" charset="-122"/>
                <a:cs typeface="Tomorrow Light" pitchFamily="34" charset="-120"/>
              </a:rPr>
              <a:t>02</a:t>
            </a:r>
            <a:endParaRPr lang="en-US" sz="1450" dirty="0"/>
          </a:p>
        </p:txBody>
      </p:sp>
      <p:sp>
        <p:nvSpPr>
          <p:cNvPr id="13" name="Shape 11"/>
          <p:cNvSpPr/>
          <p:nvPr/>
        </p:nvSpPr>
        <p:spPr>
          <a:xfrm>
            <a:off x="5190649" y="5797868"/>
            <a:ext cx="4248864" cy="22860"/>
          </a:xfrm>
          <a:prstGeom prst="rect">
            <a:avLst/>
          </a:prstGeom>
          <a:solidFill>
            <a:srgbClr val="E1E1DF"/>
          </a:solidFill>
          <a:ln/>
        </p:spPr>
      </p:sp>
      <p:sp>
        <p:nvSpPr>
          <p:cNvPr id="14" name="Text 12"/>
          <p:cNvSpPr/>
          <p:nvPr/>
        </p:nvSpPr>
        <p:spPr>
          <a:xfrm>
            <a:off x="5190649" y="5938242"/>
            <a:ext cx="2366367" cy="295870"/>
          </a:xfrm>
          <a:prstGeom prst="rect">
            <a:avLst/>
          </a:prstGeom>
          <a:noFill/>
          <a:ln/>
        </p:spPr>
        <p:txBody>
          <a:bodyPr wrap="none" lIns="0" tIns="0" rIns="0" bIns="0" rtlCol="0" anchor="t"/>
          <a:lstStyle/>
          <a:p>
            <a:pPr marL="0" indent="0" algn="l">
              <a:lnSpc>
                <a:spcPts val="2300"/>
              </a:lnSpc>
              <a:buNone/>
            </a:pPr>
            <a:r>
              <a:rPr lang="en-US" sz="1850" dirty="0">
                <a:solidFill>
                  <a:srgbClr val="C9C9C0"/>
                </a:solidFill>
                <a:latin typeface="Tomorrow Semi Bold" pitchFamily="34" charset="0"/>
                <a:ea typeface="Tomorrow Semi Bold" pitchFamily="34" charset="-122"/>
                <a:cs typeface="Tomorrow Semi Bold" pitchFamily="34" charset="-120"/>
              </a:rPr>
              <a:t>LLM-Powered NLP</a:t>
            </a:r>
            <a:endParaRPr lang="en-US" sz="1850" dirty="0"/>
          </a:p>
        </p:txBody>
      </p:sp>
      <p:sp>
        <p:nvSpPr>
          <p:cNvPr id="15" name="Text 13"/>
          <p:cNvSpPr/>
          <p:nvPr/>
        </p:nvSpPr>
        <p:spPr>
          <a:xfrm>
            <a:off x="5190649" y="6328886"/>
            <a:ext cx="4248864" cy="833318"/>
          </a:xfrm>
          <a:prstGeom prst="rect">
            <a:avLst/>
          </a:prstGeom>
          <a:noFill/>
          <a:ln/>
        </p:spPr>
        <p:txBody>
          <a:bodyPr wrap="square" lIns="0" tIns="0" rIns="0" bIns="0" rtlCol="0" anchor="t"/>
          <a:lstStyle/>
          <a:p>
            <a:pPr marL="0" indent="0" algn="l">
              <a:lnSpc>
                <a:spcPts val="2150"/>
              </a:lnSpc>
              <a:buNone/>
            </a:pPr>
            <a:r>
              <a:rPr lang="en-US" sz="1450" dirty="0">
                <a:solidFill>
                  <a:srgbClr val="C9C9C0"/>
                </a:solidFill>
                <a:latin typeface="Tomorrow" pitchFamily="34" charset="0"/>
                <a:ea typeface="Tomorrow" pitchFamily="34" charset="-122"/>
                <a:cs typeface="Tomorrow" pitchFamily="34" charset="-120"/>
              </a:rPr>
              <a:t>Implementation of an LLM (like Gemini or GPT-4) to replace the static heuristic NLP model for deeper contextual resume understanding.</a:t>
            </a:r>
            <a:endParaRPr lang="en-US" sz="1450" dirty="0"/>
          </a:p>
        </p:txBody>
      </p:sp>
      <p:sp>
        <p:nvSpPr>
          <p:cNvPr id="16" name="Text 14"/>
          <p:cNvSpPr/>
          <p:nvPr/>
        </p:nvSpPr>
        <p:spPr>
          <a:xfrm>
            <a:off x="9597509" y="5499021"/>
            <a:ext cx="189309" cy="236577"/>
          </a:xfrm>
          <a:prstGeom prst="rect">
            <a:avLst/>
          </a:prstGeom>
          <a:noFill/>
          <a:ln/>
        </p:spPr>
        <p:txBody>
          <a:bodyPr wrap="none" lIns="0" tIns="0" rIns="0" bIns="0" rtlCol="0" anchor="t"/>
          <a:lstStyle/>
          <a:p>
            <a:pPr marL="0" indent="0" algn="l">
              <a:lnSpc>
                <a:spcPts val="2150"/>
              </a:lnSpc>
              <a:buNone/>
            </a:pPr>
            <a:r>
              <a:rPr lang="en-US" sz="1450" dirty="0">
                <a:solidFill>
                  <a:srgbClr val="C9C9C0"/>
                </a:solidFill>
                <a:latin typeface="Tomorrow Light" pitchFamily="34" charset="0"/>
                <a:ea typeface="Tomorrow Light" pitchFamily="34" charset="-122"/>
                <a:cs typeface="Tomorrow Light" pitchFamily="34" charset="-120"/>
              </a:rPr>
              <a:t>03</a:t>
            </a:r>
            <a:endParaRPr lang="en-US" sz="1450" dirty="0"/>
          </a:p>
        </p:txBody>
      </p:sp>
      <p:sp>
        <p:nvSpPr>
          <p:cNvPr id="17" name="Shape 15"/>
          <p:cNvSpPr/>
          <p:nvPr/>
        </p:nvSpPr>
        <p:spPr>
          <a:xfrm>
            <a:off x="9597509" y="5797868"/>
            <a:ext cx="4248864" cy="22860"/>
          </a:xfrm>
          <a:prstGeom prst="rect">
            <a:avLst/>
          </a:prstGeom>
          <a:solidFill>
            <a:srgbClr val="E1E1DF"/>
          </a:solidFill>
          <a:ln/>
        </p:spPr>
      </p:sp>
      <p:sp>
        <p:nvSpPr>
          <p:cNvPr id="18" name="Text 16"/>
          <p:cNvSpPr/>
          <p:nvPr/>
        </p:nvSpPr>
        <p:spPr>
          <a:xfrm>
            <a:off x="9597509" y="5938242"/>
            <a:ext cx="2438876" cy="295870"/>
          </a:xfrm>
          <a:prstGeom prst="rect">
            <a:avLst/>
          </a:prstGeom>
          <a:noFill/>
          <a:ln/>
        </p:spPr>
        <p:txBody>
          <a:bodyPr wrap="none" lIns="0" tIns="0" rIns="0" bIns="0" rtlCol="0" anchor="t"/>
          <a:lstStyle/>
          <a:p>
            <a:pPr marL="0" indent="0" algn="l">
              <a:lnSpc>
                <a:spcPts val="2300"/>
              </a:lnSpc>
              <a:buNone/>
            </a:pPr>
            <a:r>
              <a:rPr lang="en-US" sz="1850" dirty="0">
                <a:solidFill>
                  <a:srgbClr val="C9C9C0"/>
                </a:solidFill>
                <a:latin typeface="Tomorrow Semi Bold" pitchFamily="34" charset="0"/>
                <a:ea typeface="Tomorrow Semi Bold" pitchFamily="34" charset="-122"/>
                <a:cs typeface="Tomorrow Semi Bold" pitchFamily="34" charset="-120"/>
              </a:rPr>
              <a:t>Multiplayer Features</a:t>
            </a:r>
            <a:endParaRPr lang="en-US" sz="1850" dirty="0"/>
          </a:p>
        </p:txBody>
      </p:sp>
      <p:sp>
        <p:nvSpPr>
          <p:cNvPr id="19" name="Text 17"/>
          <p:cNvSpPr/>
          <p:nvPr/>
        </p:nvSpPr>
        <p:spPr>
          <a:xfrm>
            <a:off x="9597509" y="6328886"/>
            <a:ext cx="4248864" cy="555546"/>
          </a:xfrm>
          <a:prstGeom prst="rect">
            <a:avLst/>
          </a:prstGeom>
          <a:noFill/>
          <a:ln/>
        </p:spPr>
        <p:txBody>
          <a:bodyPr wrap="square" lIns="0" tIns="0" rIns="0" bIns="0" rtlCol="0" anchor="t"/>
          <a:lstStyle/>
          <a:p>
            <a:pPr marL="0" indent="0" algn="l">
              <a:lnSpc>
                <a:spcPts val="2150"/>
              </a:lnSpc>
              <a:buNone/>
            </a:pPr>
            <a:r>
              <a:rPr lang="en-US" sz="1450" dirty="0">
                <a:solidFill>
                  <a:srgbClr val="C9C9C0"/>
                </a:solidFill>
                <a:latin typeface="Tomorrow" pitchFamily="34" charset="0"/>
                <a:ea typeface="Tomorrow" pitchFamily="34" charset="-122"/>
                <a:cs typeface="Tomorrow" pitchFamily="34" charset="-120"/>
              </a:rPr>
              <a:t>Challenging friends to skill assessments and collaborative learning experiences.</a:t>
            </a:r>
            <a:endParaRPr lang="en-US" sz="1450" dirty="0"/>
          </a:p>
        </p:txBody>
      </p:sp>
      <p:sp>
        <p:nvSpPr>
          <p:cNvPr id="20" name="Rectangle 19">
            <a:extLst>
              <a:ext uri="{FF2B5EF4-FFF2-40B4-BE49-F238E27FC236}">
                <a16:creationId xmlns:a16="http://schemas.microsoft.com/office/drawing/2014/main" id="{FF542A79-3919-232A-FFE0-C635D03488C9}"/>
              </a:ext>
            </a:extLst>
          </p:cNvPr>
          <p:cNvSpPr/>
          <p:nvPr/>
        </p:nvSpPr>
        <p:spPr>
          <a:xfrm>
            <a:off x="12754466" y="7550870"/>
            <a:ext cx="1875934" cy="678730"/>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20716"/>
            <a:ext cx="7423428"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The Skill Evolution Engine</a:t>
            </a:r>
            <a:endParaRPr lang="en-US" sz="4450" dirty="0"/>
          </a:p>
        </p:txBody>
      </p:sp>
      <p:sp>
        <p:nvSpPr>
          <p:cNvPr id="4" name="Text 1"/>
          <p:cNvSpPr/>
          <p:nvPr/>
        </p:nvSpPr>
        <p:spPr>
          <a:xfrm>
            <a:off x="6280190" y="2969657"/>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6280190" y="3587710"/>
            <a:ext cx="7556421" cy="2721054"/>
          </a:xfrm>
          <a:prstGeom prst="rect">
            <a:avLst/>
          </a:prstGeom>
          <a:noFill/>
          <a:ln/>
        </p:spPr>
        <p:txBody>
          <a:bodyPr wrap="square" lIns="0" tIns="0" rIns="0" bIns="0" rtlCol="0" anchor="t"/>
          <a:lstStyle/>
          <a:p>
            <a:pPr marL="0" indent="0" algn="l">
              <a:lnSpc>
                <a:spcPts val="3550"/>
              </a:lnSpc>
              <a:buNone/>
            </a:pPr>
            <a:r>
              <a:rPr lang="en-US" sz="2200" dirty="0">
                <a:solidFill>
                  <a:srgbClr val="C9C9C0"/>
                </a:solidFill>
                <a:latin typeface="Tomorrow" pitchFamily="34" charset="0"/>
                <a:ea typeface="Tomorrow" pitchFamily="34" charset="-122"/>
                <a:cs typeface="Tomorrow" pitchFamily="34" charset="-120"/>
              </a:rPr>
              <a:t>An AI-powered, gamified professional development platform delivered as a desktop application. It analyzes a user's current skills (via resume parsing or manual input), compares them against real-time market demands, and generates hyper-personalized learning pathways to bridge identified skill gaps.</a:t>
            </a:r>
            <a:endParaRPr lang="en-US" sz="2200" dirty="0"/>
          </a:p>
        </p:txBody>
      </p:sp>
      <p:sp>
        <p:nvSpPr>
          <p:cNvPr id="6" name="Rectangle 5">
            <a:extLst>
              <a:ext uri="{FF2B5EF4-FFF2-40B4-BE49-F238E27FC236}">
                <a16:creationId xmlns:a16="http://schemas.microsoft.com/office/drawing/2014/main" id="{95AA7D09-F59D-AF88-BC8D-F87210F10CF7}"/>
              </a:ext>
            </a:extLst>
          </p:cNvPr>
          <p:cNvSpPr/>
          <p:nvPr/>
        </p:nvSpPr>
        <p:spPr>
          <a:xfrm>
            <a:off x="12754466" y="7550870"/>
            <a:ext cx="1875934" cy="678730"/>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1640" y="904399"/>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E1E1DF"/>
                </a:solidFill>
                <a:latin typeface="Tomorrow Semi Bold" pitchFamily="34" charset="0"/>
                <a:ea typeface="Tomorrow Semi Bold" pitchFamily="34" charset="-122"/>
                <a:cs typeface="Tomorrow Semi Bold" pitchFamily="34" charset="-120"/>
              </a:rPr>
              <a:t>Problem Statement</a:t>
            </a:r>
            <a:endParaRPr lang="en-US" sz="2050" dirty="0"/>
          </a:p>
        </p:txBody>
      </p:sp>
      <p:sp>
        <p:nvSpPr>
          <p:cNvPr id="3" name="Text 1"/>
          <p:cNvSpPr/>
          <p:nvPr/>
        </p:nvSpPr>
        <p:spPr>
          <a:xfrm>
            <a:off x="741640" y="1314688"/>
            <a:ext cx="5297805" cy="662226"/>
          </a:xfrm>
          <a:prstGeom prst="rect">
            <a:avLst/>
          </a:prstGeom>
          <a:noFill/>
          <a:ln/>
        </p:spPr>
        <p:txBody>
          <a:bodyPr wrap="none" lIns="0" tIns="0" rIns="0" bIns="0" rtlCol="0" anchor="t"/>
          <a:lstStyle/>
          <a:p>
            <a:pPr marL="0" indent="0" algn="l">
              <a:lnSpc>
                <a:spcPts val="5200"/>
              </a:lnSpc>
              <a:buNone/>
            </a:pPr>
            <a:r>
              <a:rPr lang="en-US" sz="4150" dirty="0">
                <a:solidFill>
                  <a:srgbClr val="EDEDE8"/>
                </a:solidFill>
                <a:latin typeface="Tomorrow Semi Bold" pitchFamily="34" charset="0"/>
                <a:ea typeface="Tomorrow Semi Bold" pitchFamily="34" charset="-122"/>
                <a:cs typeface="Tomorrow Semi Bold" pitchFamily="34" charset="-120"/>
              </a:rPr>
              <a:t>The Skill Gap Crisis</a:t>
            </a:r>
            <a:endParaRPr lang="en-US" sz="4150" dirty="0"/>
          </a:p>
        </p:txBody>
      </p:sp>
      <p:sp>
        <p:nvSpPr>
          <p:cNvPr id="4" name="Text 2"/>
          <p:cNvSpPr/>
          <p:nvPr/>
        </p:nvSpPr>
        <p:spPr>
          <a:xfrm>
            <a:off x="741640" y="2273856"/>
            <a:ext cx="13147119" cy="1229439"/>
          </a:xfrm>
          <a:prstGeom prst="rect">
            <a:avLst/>
          </a:prstGeom>
          <a:noFill/>
          <a:ln/>
        </p:spPr>
        <p:txBody>
          <a:bodyPr wrap="square" lIns="0" tIns="0" rIns="0" bIns="0" rtlCol="0" anchor="t"/>
          <a:lstStyle/>
          <a:p>
            <a:pPr marL="0" indent="0" algn="l">
              <a:lnSpc>
                <a:spcPts val="3200"/>
              </a:lnSpc>
              <a:buNone/>
            </a:pPr>
            <a:r>
              <a:rPr lang="en-US" sz="2050" b="1" dirty="0">
                <a:solidFill>
                  <a:srgbClr val="C9C9C0"/>
                </a:solidFill>
                <a:latin typeface="Tomorrow" pitchFamily="34" charset="0"/>
                <a:ea typeface="Tomorrow" pitchFamily="34" charset="-122"/>
                <a:cs typeface="Tomorrow" pitchFamily="34" charset="-120"/>
              </a:rPr>
              <a:t>Clear explanation of the problem:</a:t>
            </a:r>
            <a:r>
              <a:rPr lang="en-US" sz="2050" dirty="0">
                <a:solidFill>
                  <a:srgbClr val="C9C9C0"/>
                </a:solidFill>
                <a:latin typeface="Tomorrow" pitchFamily="34" charset="0"/>
                <a:ea typeface="Tomorrow" pitchFamily="34" charset="-122"/>
                <a:cs typeface="Tomorrow" pitchFamily="34" charset="-120"/>
              </a:rPr>
              <a:t> The modern job market evolves rapidly, making it difficult for professionals and students to know exactly which skills they are missing to land their target roles. Generic, one-size-fits-all course recommendations lead to wasted time and low engagement.</a:t>
            </a:r>
            <a:endParaRPr lang="en-US" sz="2050" dirty="0"/>
          </a:p>
        </p:txBody>
      </p:sp>
      <p:sp>
        <p:nvSpPr>
          <p:cNvPr id="5" name="Shape 3"/>
          <p:cNvSpPr/>
          <p:nvPr/>
        </p:nvSpPr>
        <p:spPr>
          <a:xfrm>
            <a:off x="589002" y="3725942"/>
            <a:ext cx="6620351" cy="3599259"/>
          </a:xfrm>
          <a:prstGeom prst="roundRect">
            <a:avLst>
              <a:gd name="adj" fmla="val 883"/>
            </a:avLst>
          </a:prstGeom>
          <a:solidFill>
            <a:srgbClr val="E1E1DF"/>
          </a:solidFill>
          <a:ln/>
        </p:spPr>
      </p:sp>
      <p:sp>
        <p:nvSpPr>
          <p:cNvPr id="6" name="Text 4"/>
          <p:cNvSpPr/>
          <p:nvPr/>
        </p:nvSpPr>
        <p:spPr>
          <a:xfrm>
            <a:off x="800814" y="3923824"/>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000000"/>
                </a:solidFill>
                <a:latin typeface="Tomorrow Semi Bold" pitchFamily="34" charset="0"/>
                <a:ea typeface="Tomorrow Semi Bold" pitchFamily="34" charset="-122"/>
                <a:cs typeface="Tomorrow Semi Bold" pitchFamily="34" charset="-120"/>
              </a:rPr>
              <a:t>Who is affected?</a:t>
            </a:r>
            <a:endParaRPr lang="en-US" sz="2050" dirty="0"/>
          </a:p>
        </p:txBody>
      </p:sp>
      <p:sp>
        <p:nvSpPr>
          <p:cNvPr id="7" name="Text 5"/>
          <p:cNvSpPr/>
          <p:nvPr/>
        </p:nvSpPr>
        <p:spPr>
          <a:xfrm>
            <a:off x="800814" y="4452818"/>
            <a:ext cx="6196727" cy="655796"/>
          </a:xfrm>
          <a:prstGeom prst="rect">
            <a:avLst/>
          </a:prstGeom>
          <a:noFill/>
          <a:ln/>
        </p:spPr>
        <p:txBody>
          <a:bodyPr wrap="square" lIns="0" tIns="0" rIns="0" bIns="0" rtlCol="0" anchor="t"/>
          <a:lstStyle/>
          <a:p>
            <a:pPr marL="0" indent="0" algn="l">
              <a:lnSpc>
                <a:spcPts val="2550"/>
              </a:lnSpc>
              <a:buNone/>
            </a:pPr>
            <a:r>
              <a:rPr lang="en-US" sz="1650" dirty="0">
                <a:solidFill>
                  <a:srgbClr val="000000"/>
                </a:solidFill>
                <a:latin typeface="Tomorrow" pitchFamily="34" charset="0"/>
                <a:ea typeface="Tomorrow" pitchFamily="34" charset="-122"/>
                <a:cs typeface="Tomorrow" pitchFamily="34" charset="-120"/>
              </a:rPr>
              <a:t>Job seekers, students transitioning into the workforce, and professionals looking to upskill or pivot careers.</a:t>
            </a:r>
            <a:endParaRPr lang="en-US" sz="1650" dirty="0"/>
          </a:p>
        </p:txBody>
      </p:sp>
      <p:sp>
        <p:nvSpPr>
          <p:cNvPr id="8" name="Text 6"/>
          <p:cNvSpPr/>
          <p:nvPr/>
        </p:nvSpPr>
        <p:spPr>
          <a:xfrm>
            <a:off x="800814" y="5306497"/>
            <a:ext cx="4230648" cy="331113"/>
          </a:xfrm>
          <a:prstGeom prst="rect">
            <a:avLst/>
          </a:prstGeom>
          <a:noFill/>
          <a:ln/>
        </p:spPr>
        <p:txBody>
          <a:bodyPr wrap="none" lIns="0" tIns="0" rIns="0" bIns="0" rtlCol="0" anchor="t"/>
          <a:lstStyle/>
          <a:p>
            <a:pPr marL="0" indent="0" algn="l">
              <a:lnSpc>
                <a:spcPts val="2600"/>
              </a:lnSpc>
              <a:buNone/>
            </a:pPr>
            <a:r>
              <a:rPr lang="en-US" sz="2050" dirty="0">
                <a:solidFill>
                  <a:srgbClr val="000000"/>
                </a:solidFill>
                <a:latin typeface="Tomorrow Semi Bold" pitchFamily="34" charset="0"/>
                <a:ea typeface="Tomorrow Semi Bold" pitchFamily="34" charset="-122"/>
                <a:cs typeface="Tomorrow Semi Bold" pitchFamily="34" charset="-120"/>
              </a:rPr>
              <a:t>Why is this problem important?</a:t>
            </a:r>
            <a:endParaRPr lang="en-US" sz="2050" dirty="0"/>
          </a:p>
        </p:txBody>
      </p:sp>
      <p:sp>
        <p:nvSpPr>
          <p:cNvPr id="9" name="Text 7"/>
          <p:cNvSpPr/>
          <p:nvPr/>
        </p:nvSpPr>
        <p:spPr>
          <a:xfrm>
            <a:off x="800814" y="5835491"/>
            <a:ext cx="6196727" cy="1311593"/>
          </a:xfrm>
          <a:prstGeom prst="rect">
            <a:avLst/>
          </a:prstGeom>
          <a:noFill/>
          <a:ln/>
        </p:spPr>
        <p:txBody>
          <a:bodyPr wrap="square" lIns="0" tIns="0" rIns="0" bIns="0" rtlCol="0" anchor="t"/>
          <a:lstStyle/>
          <a:p>
            <a:pPr marL="0" indent="0" algn="l">
              <a:lnSpc>
                <a:spcPts val="2550"/>
              </a:lnSpc>
              <a:buNone/>
            </a:pPr>
            <a:r>
              <a:rPr lang="en-US" sz="1650" dirty="0">
                <a:solidFill>
                  <a:srgbClr val="000000"/>
                </a:solidFill>
                <a:latin typeface="Tomorrow" pitchFamily="34" charset="0"/>
                <a:ea typeface="Tomorrow" pitchFamily="34" charset="-122"/>
                <a:cs typeface="Tomorrow" pitchFamily="34" charset="-120"/>
              </a:rPr>
              <a:t>The widening "skill gap" leads to unemployment for individuals and talent shortages for enterprises. Efficiently aligning individual learning with market needs is critical for economic mobility.</a:t>
            </a:r>
            <a:endParaRPr lang="en-US" sz="1650" dirty="0"/>
          </a:p>
        </p:txBody>
      </p:sp>
      <p:sp>
        <p:nvSpPr>
          <p:cNvPr id="10" name="Text 8"/>
          <p:cNvSpPr/>
          <p:nvPr/>
        </p:nvSpPr>
        <p:spPr>
          <a:xfrm>
            <a:off x="7581305" y="3923824"/>
            <a:ext cx="6211610" cy="331113"/>
          </a:xfrm>
          <a:prstGeom prst="rect">
            <a:avLst/>
          </a:prstGeom>
          <a:noFill/>
          <a:ln/>
        </p:spPr>
        <p:txBody>
          <a:bodyPr wrap="none" lIns="0" tIns="0" rIns="0" bIns="0" rtlCol="0" anchor="t"/>
          <a:lstStyle/>
          <a:p>
            <a:pPr marL="0" indent="0" algn="l">
              <a:lnSpc>
                <a:spcPts val="2600"/>
              </a:lnSpc>
              <a:buNone/>
            </a:pPr>
            <a:r>
              <a:rPr lang="en-US" sz="2050" dirty="0">
                <a:solidFill>
                  <a:srgbClr val="EDEDE8"/>
                </a:solidFill>
                <a:latin typeface="Tomorrow Semi Bold" pitchFamily="34" charset="0"/>
                <a:ea typeface="Tomorrow Semi Bold" pitchFamily="34" charset="-122"/>
                <a:cs typeface="Tomorrow Semi Bold" pitchFamily="34" charset="-120"/>
              </a:rPr>
              <a:t>Current limitations / gaps in existing solutions</a:t>
            </a:r>
            <a:endParaRPr lang="en-US" sz="2050" dirty="0"/>
          </a:p>
        </p:txBody>
      </p:sp>
      <p:sp>
        <p:nvSpPr>
          <p:cNvPr id="11" name="Text 9"/>
          <p:cNvSpPr/>
          <p:nvPr/>
        </p:nvSpPr>
        <p:spPr>
          <a:xfrm>
            <a:off x="7581305" y="4452818"/>
            <a:ext cx="6315075" cy="1639491"/>
          </a:xfrm>
          <a:prstGeom prst="rect">
            <a:avLst/>
          </a:prstGeom>
          <a:noFill/>
          <a:ln/>
        </p:spPr>
        <p:txBody>
          <a:bodyPr wrap="square" lIns="0" tIns="0" rIns="0" bIns="0" rtlCol="0" anchor="t"/>
          <a:lstStyle/>
          <a:p>
            <a:pPr marL="0" indent="0" algn="l">
              <a:lnSpc>
                <a:spcPts val="2550"/>
              </a:lnSpc>
              <a:buNone/>
            </a:pPr>
            <a:r>
              <a:rPr lang="en-US" sz="1650" dirty="0">
                <a:solidFill>
                  <a:srgbClr val="C9C9C0"/>
                </a:solidFill>
                <a:latin typeface="Tomorrow" pitchFamily="34" charset="0"/>
                <a:ea typeface="Tomorrow" pitchFamily="34" charset="-122"/>
                <a:cs typeface="Tomorrow" pitchFamily="34" charset="-120"/>
              </a:rPr>
              <a:t>Most learning platforms (like Coursera or Udemy) operate as static course catalogs. They lack dynamic, AI-driven assessment of a user's starting point (their resume) and do not provide continuous, gamified progression tied directly to live job market data and future demand forecasts.</a:t>
            </a:r>
            <a:endParaRPr lang="en-US" sz="1650" dirty="0"/>
          </a:p>
        </p:txBody>
      </p:sp>
      <p:sp>
        <p:nvSpPr>
          <p:cNvPr id="12" name="Rectangle 11">
            <a:extLst>
              <a:ext uri="{FF2B5EF4-FFF2-40B4-BE49-F238E27FC236}">
                <a16:creationId xmlns:a16="http://schemas.microsoft.com/office/drawing/2014/main" id="{0002E31D-5DB9-E3EC-73B5-092899E37ACF}"/>
              </a:ext>
            </a:extLst>
          </p:cNvPr>
          <p:cNvSpPr/>
          <p:nvPr/>
        </p:nvSpPr>
        <p:spPr>
          <a:xfrm>
            <a:off x="12754466" y="7550870"/>
            <a:ext cx="1875934" cy="678730"/>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402449" y="625941"/>
            <a:ext cx="2558084" cy="283488"/>
          </a:xfrm>
          <a:prstGeom prst="rect">
            <a:avLst/>
          </a:prstGeom>
          <a:noFill/>
          <a:ln/>
        </p:spPr>
        <p:txBody>
          <a:bodyPr wrap="none" lIns="0" tIns="0" rIns="0" bIns="0" rtlCol="0" anchor="t"/>
          <a:lstStyle/>
          <a:p>
            <a:pPr marL="0" indent="0" algn="l">
              <a:lnSpc>
                <a:spcPts val="1350"/>
              </a:lnSpc>
              <a:buNone/>
            </a:pPr>
            <a:r>
              <a:rPr lang="en-US" sz="2000" b="1" dirty="0">
                <a:solidFill>
                  <a:srgbClr val="E1E1DF"/>
                </a:solidFill>
                <a:latin typeface="Tomorrow Semi Bold" pitchFamily="34" charset="0"/>
                <a:ea typeface="Tomorrow Semi Bold" pitchFamily="34" charset="-122"/>
                <a:cs typeface="Tomorrow Semi Bold" pitchFamily="34" charset="-120"/>
              </a:rPr>
              <a:t>Proposed Solution</a:t>
            </a:r>
            <a:endParaRPr lang="en-US" sz="2000" b="1" dirty="0"/>
          </a:p>
        </p:txBody>
      </p:sp>
      <p:sp>
        <p:nvSpPr>
          <p:cNvPr id="3" name="Text 1"/>
          <p:cNvSpPr/>
          <p:nvPr/>
        </p:nvSpPr>
        <p:spPr>
          <a:xfrm>
            <a:off x="3402449" y="1004786"/>
            <a:ext cx="4577834" cy="354330"/>
          </a:xfrm>
          <a:prstGeom prst="rect">
            <a:avLst/>
          </a:prstGeom>
          <a:noFill/>
          <a:ln/>
        </p:spPr>
        <p:txBody>
          <a:bodyPr wrap="none" lIns="0" tIns="0" rIns="0" bIns="0" rtlCol="0" anchor="t"/>
          <a:lstStyle/>
          <a:p>
            <a:pPr marL="0" indent="0" algn="l">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Your Intelligent AI Career Coach</a:t>
            </a:r>
            <a:endParaRPr lang="en-US" sz="2200" dirty="0"/>
          </a:p>
        </p:txBody>
      </p:sp>
      <p:sp>
        <p:nvSpPr>
          <p:cNvPr id="4" name="Text 2"/>
          <p:cNvSpPr/>
          <p:nvPr/>
        </p:nvSpPr>
        <p:spPr>
          <a:xfrm>
            <a:off x="3402449" y="1128474"/>
            <a:ext cx="7825502" cy="510421"/>
          </a:xfrm>
          <a:prstGeom prst="rect">
            <a:avLst/>
          </a:prstGeom>
          <a:noFill/>
          <a:ln/>
        </p:spPr>
        <p:txBody>
          <a:bodyPr wrap="square" lIns="0" tIns="0" rIns="0" bIns="0" rtlCol="0" anchor="t"/>
          <a:lstStyle/>
          <a:p>
            <a:pPr marL="0" indent="0" algn="l">
              <a:lnSpc>
                <a:spcPts val="1300"/>
              </a:lnSpc>
              <a:buNone/>
            </a:pPr>
            <a:endParaRPr lang="en-US" sz="1100" b="1" dirty="0">
              <a:solidFill>
                <a:srgbClr val="C9C9C0"/>
              </a:solidFill>
              <a:latin typeface="Tomorrow" pitchFamily="34" charset="0"/>
              <a:ea typeface="Tomorrow" pitchFamily="34" charset="-122"/>
              <a:cs typeface="Tomorrow" pitchFamily="34" charset="-120"/>
            </a:endParaRPr>
          </a:p>
          <a:p>
            <a:pPr marL="0" indent="0" algn="l">
              <a:lnSpc>
                <a:spcPts val="1300"/>
              </a:lnSpc>
              <a:buNone/>
            </a:pPr>
            <a:endParaRPr lang="en-US" sz="1100" b="1" dirty="0">
              <a:solidFill>
                <a:srgbClr val="C9C9C0"/>
              </a:solidFill>
              <a:latin typeface="Tomorrow" pitchFamily="34" charset="0"/>
              <a:ea typeface="Tomorrow" pitchFamily="34" charset="-122"/>
              <a:cs typeface="Tomorrow" pitchFamily="34" charset="-120"/>
            </a:endParaRPr>
          </a:p>
          <a:p>
            <a:pPr marL="0" indent="0" algn="l">
              <a:lnSpc>
                <a:spcPts val="1300"/>
              </a:lnSpc>
              <a:buNone/>
            </a:pPr>
            <a:endParaRPr lang="en-US" sz="1100" b="1" dirty="0">
              <a:solidFill>
                <a:srgbClr val="C9C9C0"/>
              </a:solidFill>
              <a:latin typeface="Tomorrow" pitchFamily="34" charset="0"/>
              <a:ea typeface="Tomorrow" pitchFamily="34" charset="-122"/>
              <a:cs typeface="Tomorrow" pitchFamily="34" charset="-120"/>
            </a:endParaRPr>
          </a:p>
          <a:p>
            <a:pPr marL="0" indent="0" algn="l">
              <a:lnSpc>
                <a:spcPts val="1300"/>
              </a:lnSpc>
              <a:buNone/>
            </a:pPr>
            <a:r>
              <a:rPr lang="en-US" sz="1100" b="1" dirty="0">
                <a:solidFill>
                  <a:srgbClr val="C9C9C0"/>
                </a:solidFill>
                <a:latin typeface="Tomorrow" pitchFamily="34" charset="0"/>
                <a:ea typeface="Tomorrow" pitchFamily="34" charset="-122"/>
                <a:cs typeface="Tomorrow" pitchFamily="34" charset="-120"/>
              </a:rPr>
              <a:t>Overview of your idea:</a:t>
            </a:r>
            <a:r>
              <a:rPr lang="en-US" sz="1100" dirty="0">
                <a:solidFill>
                  <a:srgbClr val="C9C9C0"/>
                </a:solidFill>
                <a:latin typeface="Tomorrow" pitchFamily="34" charset="0"/>
                <a:ea typeface="Tomorrow" pitchFamily="34" charset="-122"/>
                <a:cs typeface="Tomorrow" pitchFamily="34" charset="-120"/>
              </a:rPr>
              <a:t> An intelligent desktop application that acts as a continuous AI career coach. Users upload their resumes, and the system intelligently extracts existing competencies and builds a customizable learning journey toward their dream job.</a:t>
            </a:r>
            <a:endParaRPr lang="en-US" sz="1100" dirty="0"/>
          </a:p>
        </p:txBody>
      </p:sp>
      <p:sp>
        <p:nvSpPr>
          <p:cNvPr id="5" name="Text 3"/>
          <p:cNvSpPr/>
          <p:nvPr/>
        </p:nvSpPr>
        <p:spPr>
          <a:xfrm>
            <a:off x="3402449" y="1702594"/>
            <a:ext cx="7825502" cy="510421"/>
          </a:xfrm>
          <a:prstGeom prst="rect">
            <a:avLst/>
          </a:prstGeom>
          <a:noFill/>
          <a:ln/>
        </p:spPr>
        <p:txBody>
          <a:bodyPr wrap="square" lIns="0" tIns="0" rIns="0" bIns="0" rtlCol="0" anchor="t"/>
          <a:lstStyle/>
          <a:p>
            <a:pPr marL="0" indent="0" algn="l">
              <a:lnSpc>
                <a:spcPts val="1300"/>
              </a:lnSpc>
              <a:buNone/>
            </a:pPr>
            <a:endParaRPr lang="en-US" sz="1100" b="1" dirty="0">
              <a:solidFill>
                <a:srgbClr val="C9C9C0"/>
              </a:solidFill>
              <a:latin typeface="Tomorrow" pitchFamily="34" charset="0"/>
              <a:ea typeface="Tomorrow" pitchFamily="34" charset="-122"/>
              <a:cs typeface="Tomorrow" pitchFamily="34" charset="-120"/>
            </a:endParaRPr>
          </a:p>
          <a:p>
            <a:pPr marL="0" indent="0" algn="l">
              <a:lnSpc>
                <a:spcPts val="1300"/>
              </a:lnSpc>
              <a:buNone/>
            </a:pPr>
            <a:endParaRPr lang="en-US" sz="1100" b="1" dirty="0">
              <a:solidFill>
                <a:srgbClr val="C9C9C0"/>
              </a:solidFill>
              <a:latin typeface="Tomorrow" pitchFamily="34" charset="0"/>
              <a:ea typeface="Tomorrow" pitchFamily="34" charset="-122"/>
              <a:cs typeface="Tomorrow" pitchFamily="34" charset="-120"/>
            </a:endParaRPr>
          </a:p>
          <a:p>
            <a:pPr marL="0" indent="0" algn="l">
              <a:lnSpc>
                <a:spcPts val="1300"/>
              </a:lnSpc>
              <a:buNone/>
            </a:pPr>
            <a:endParaRPr lang="en-US" sz="1100" b="1" dirty="0">
              <a:solidFill>
                <a:srgbClr val="C9C9C0"/>
              </a:solidFill>
              <a:latin typeface="Tomorrow" pitchFamily="34" charset="0"/>
              <a:ea typeface="Tomorrow" pitchFamily="34" charset="-122"/>
              <a:cs typeface="Tomorrow" pitchFamily="34" charset="-120"/>
            </a:endParaRPr>
          </a:p>
          <a:p>
            <a:pPr marL="0" indent="0" algn="l">
              <a:lnSpc>
                <a:spcPts val="1300"/>
              </a:lnSpc>
              <a:buNone/>
            </a:pPr>
            <a:endParaRPr lang="en-US" sz="1100" b="1" dirty="0">
              <a:solidFill>
                <a:srgbClr val="C9C9C0"/>
              </a:solidFill>
              <a:latin typeface="Tomorrow" pitchFamily="34" charset="0"/>
              <a:ea typeface="Tomorrow" pitchFamily="34" charset="-122"/>
              <a:cs typeface="Tomorrow" pitchFamily="34" charset="-120"/>
            </a:endParaRPr>
          </a:p>
          <a:p>
            <a:pPr marL="0" indent="0" algn="l">
              <a:lnSpc>
                <a:spcPts val="1300"/>
              </a:lnSpc>
              <a:buNone/>
            </a:pPr>
            <a:r>
              <a:rPr lang="en-US" sz="1100" b="1" dirty="0">
                <a:solidFill>
                  <a:srgbClr val="C9C9C0"/>
                </a:solidFill>
                <a:latin typeface="Tomorrow" pitchFamily="34" charset="0"/>
                <a:ea typeface="Tomorrow" pitchFamily="34" charset="-122"/>
                <a:cs typeface="Tomorrow" pitchFamily="34" charset="-120"/>
              </a:rPr>
              <a:t>How your solution addresses the problem:</a:t>
            </a:r>
            <a:r>
              <a:rPr lang="en-US" sz="1100" dirty="0">
                <a:solidFill>
                  <a:srgbClr val="C9C9C0"/>
                </a:solidFill>
                <a:latin typeface="Tomorrow" pitchFamily="34" charset="0"/>
                <a:ea typeface="Tomorrow" pitchFamily="34" charset="-122"/>
                <a:cs typeface="Tomorrow" pitchFamily="34" charset="-120"/>
              </a:rPr>
              <a:t> It eliminates the guesswork in upskilling by providing a concrete, step-by-step roadmap. Instead of overwhelming the user, learning is broken down into gamified micro-assessments that validate skills and reward progress (XP and Leagues).</a:t>
            </a:r>
            <a:endParaRPr lang="en-US" sz="1100" dirty="0"/>
          </a:p>
        </p:txBody>
      </p:sp>
      <p:sp>
        <p:nvSpPr>
          <p:cNvPr id="6" name="Text 4"/>
          <p:cNvSpPr/>
          <p:nvPr/>
        </p:nvSpPr>
        <p:spPr>
          <a:xfrm>
            <a:off x="3312552" y="2371583"/>
            <a:ext cx="2268260" cy="283488"/>
          </a:xfrm>
          <a:prstGeom prst="rect">
            <a:avLst/>
          </a:prstGeom>
          <a:noFill/>
          <a:ln/>
        </p:spPr>
        <p:txBody>
          <a:bodyPr wrap="none" lIns="0" tIns="0" rIns="0" bIns="0" rtlCol="0" anchor="t"/>
          <a:lstStyle/>
          <a:p>
            <a:pPr marL="0" indent="0" algn="l">
              <a:lnSpc>
                <a:spcPts val="2200"/>
              </a:lnSpc>
              <a:buNone/>
            </a:pPr>
            <a:endParaRPr lang="en-US" sz="1750" dirty="0">
              <a:solidFill>
                <a:srgbClr val="EDEDE8"/>
              </a:solidFill>
              <a:latin typeface="Tomorrow Semi Bold" pitchFamily="34" charset="0"/>
              <a:ea typeface="Tomorrow Semi Bold" pitchFamily="34" charset="-122"/>
              <a:cs typeface="Tomorrow Semi Bold" pitchFamily="34" charset="-120"/>
            </a:endParaRPr>
          </a:p>
          <a:p>
            <a:pPr marL="0" indent="0" algn="l">
              <a:lnSpc>
                <a:spcPts val="2200"/>
              </a:lnSpc>
              <a:buNone/>
            </a:pPr>
            <a:endParaRPr lang="en-US" sz="1750" dirty="0">
              <a:solidFill>
                <a:srgbClr val="EDEDE8"/>
              </a:solidFill>
              <a:latin typeface="Tomorrow Semi Bold" pitchFamily="34" charset="0"/>
              <a:ea typeface="Tomorrow Semi Bold" pitchFamily="34" charset="-122"/>
              <a:cs typeface="Tomorrow Semi Bold" pitchFamily="34" charset="-120"/>
            </a:endParaRPr>
          </a:p>
          <a:p>
            <a:pPr marL="0" indent="0" algn="l">
              <a:lnSpc>
                <a:spcPts val="2200"/>
              </a:lnSpc>
              <a:buNone/>
            </a:pPr>
            <a:endParaRPr lang="en-US" sz="1750" dirty="0">
              <a:solidFill>
                <a:srgbClr val="EDEDE8"/>
              </a:solidFill>
              <a:latin typeface="Tomorrow Semi Bold" pitchFamily="34" charset="0"/>
              <a:ea typeface="Tomorrow Semi Bold" pitchFamily="34" charset="-122"/>
              <a:cs typeface="Tomorrow Semi Bold" pitchFamily="34" charset="-120"/>
            </a:endParaRPr>
          </a:p>
          <a:p>
            <a:pPr marL="0" indent="0" algn="l">
              <a:lnSpc>
                <a:spcPts val="2200"/>
              </a:lnSpc>
              <a:buNone/>
            </a:pPr>
            <a:endParaRPr lang="en-US" sz="1750" dirty="0">
              <a:solidFill>
                <a:srgbClr val="EDEDE8"/>
              </a:solidFill>
              <a:latin typeface="Tomorrow Semi Bold" pitchFamily="34" charset="0"/>
              <a:ea typeface="Tomorrow Semi Bold" pitchFamily="34" charset="-122"/>
              <a:cs typeface="Tomorrow Semi Bold" pitchFamily="34" charset="-120"/>
            </a:endParaRPr>
          </a:p>
          <a:p>
            <a:pPr marL="0" indent="0" algn="l">
              <a:lnSpc>
                <a:spcPts val="2200"/>
              </a:lnSpc>
              <a:buNone/>
            </a:pPr>
            <a:r>
              <a:rPr lang="en-US" sz="1750" dirty="0">
                <a:solidFill>
                  <a:srgbClr val="EDEDE8"/>
                </a:solidFill>
                <a:latin typeface="Tomorrow Semi Bold" pitchFamily="34" charset="0"/>
                <a:ea typeface="Tomorrow Semi Bold" pitchFamily="34" charset="-122"/>
                <a:cs typeface="Tomorrow Semi Bold" pitchFamily="34" charset="-120"/>
              </a:rPr>
              <a:t>Key Features</a:t>
            </a:r>
            <a:endParaRPr lang="en-US" sz="1750" dirty="0"/>
          </a:p>
        </p:txBody>
      </p:sp>
      <p:sp>
        <p:nvSpPr>
          <p:cNvPr id="7" name="Shape 5"/>
          <p:cNvSpPr/>
          <p:nvPr/>
        </p:nvSpPr>
        <p:spPr>
          <a:xfrm>
            <a:off x="3308248" y="4351496"/>
            <a:ext cx="1913811" cy="1378982"/>
          </a:xfrm>
          <a:prstGeom prst="roundRect">
            <a:avLst>
              <a:gd name="adj" fmla="val 1234"/>
            </a:avLst>
          </a:prstGeom>
          <a:solidFill>
            <a:srgbClr val="3C3C3A"/>
          </a:solidFill>
          <a:ln/>
        </p:spPr>
      </p:sp>
      <p:sp>
        <p:nvSpPr>
          <p:cNvPr id="8" name="Shape 6"/>
          <p:cNvSpPr/>
          <p:nvPr/>
        </p:nvSpPr>
        <p:spPr>
          <a:xfrm>
            <a:off x="3431019" y="4430957"/>
            <a:ext cx="340162" cy="340162"/>
          </a:xfrm>
          <a:prstGeom prst="roundRect">
            <a:avLst>
              <a:gd name="adj" fmla="val 26878621"/>
            </a:avLst>
          </a:prstGeom>
          <a:solidFill>
            <a:srgbClr val="E1E1DF"/>
          </a:solidFill>
          <a:ln/>
        </p:spPr>
      </p:sp>
      <p:pic>
        <p:nvPicPr>
          <p:cNvPr id="9"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3455" y="4513431"/>
            <a:ext cx="152995" cy="152995"/>
          </a:xfrm>
          <a:prstGeom prst="rect">
            <a:avLst/>
          </a:prstGeom>
        </p:spPr>
      </p:pic>
      <p:sp>
        <p:nvSpPr>
          <p:cNvPr id="10" name="Text 7"/>
          <p:cNvSpPr/>
          <p:nvPr/>
        </p:nvSpPr>
        <p:spPr>
          <a:xfrm>
            <a:off x="3421595" y="4997315"/>
            <a:ext cx="1687116" cy="354330"/>
          </a:xfrm>
          <a:prstGeom prst="rect">
            <a:avLst/>
          </a:prstGeom>
          <a:noFill/>
          <a:ln/>
        </p:spPr>
        <p:txBody>
          <a:bodyPr wrap="square" lIns="0" tIns="0" rIns="0" bIns="0" rtlCol="0" anchor="t"/>
          <a:lstStyle/>
          <a:p>
            <a:pPr marL="0" indent="0" algn="l">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Automated Skill Extraction</a:t>
            </a:r>
            <a:endParaRPr lang="en-US" sz="1100" dirty="0"/>
          </a:p>
        </p:txBody>
      </p:sp>
      <p:sp>
        <p:nvSpPr>
          <p:cNvPr id="11" name="Text 8"/>
          <p:cNvSpPr/>
          <p:nvPr/>
        </p:nvSpPr>
        <p:spPr>
          <a:xfrm>
            <a:off x="3421595" y="5323879"/>
            <a:ext cx="1687116" cy="272177"/>
          </a:xfrm>
          <a:prstGeom prst="rect">
            <a:avLst/>
          </a:prstGeom>
          <a:noFill/>
          <a:ln/>
        </p:spPr>
        <p:txBody>
          <a:bodyPr wrap="square" lIns="0" tIns="0" rIns="0" bIns="0" rtlCol="0" anchor="t"/>
          <a:lstStyle/>
          <a:p>
            <a:pPr marL="0" indent="0" algn="l">
              <a:lnSpc>
                <a:spcPts val="1050"/>
              </a:lnSpc>
              <a:buNone/>
            </a:pPr>
            <a:r>
              <a:rPr lang="en-US" sz="850" dirty="0">
                <a:solidFill>
                  <a:srgbClr val="C9C9C0"/>
                </a:solidFill>
                <a:latin typeface="Tomorrow" pitchFamily="34" charset="0"/>
                <a:ea typeface="Tomorrow" pitchFamily="34" charset="-122"/>
                <a:cs typeface="Tomorrow" pitchFamily="34" charset="-120"/>
              </a:rPr>
              <a:t>Drag-and-drop resume parsing using NLP.</a:t>
            </a:r>
            <a:endParaRPr lang="en-US" sz="850" dirty="0"/>
          </a:p>
        </p:txBody>
      </p:sp>
      <p:sp>
        <p:nvSpPr>
          <p:cNvPr id="12" name="Shape 9"/>
          <p:cNvSpPr/>
          <p:nvPr/>
        </p:nvSpPr>
        <p:spPr>
          <a:xfrm>
            <a:off x="5372933" y="4351496"/>
            <a:ext cx="1913930" cy="1378982"/>
          </a:xfrm>
          <a:prstGeom prst="roundRect">
            <a:avLst>
              <a:gd name="adj" fmla="val 1234"/>
            </a:avLst>
          </a:prstGeom>
          <a:solidFill>
            <a:srgbClr val="3C3C3A"/>
          </a:solidFill>
          <a:ln/>
        </p:spPr>
      </p:sp>
      <p:sp>
        <p:nvSpPr>
          <p:cNvPr id="13" name="Shape 10"/>
          <p:cNvSpPr/>
          <p:nvPr/>
        </p:nvSpPr>
        <p:spPr>
          <a:xfrm>
            <a:off x="5500628" y="4397718"/>
            <a:ext cx="340162" cy="340162"/>
          </a:xfrm>
          <a:prstGeom prst="roundRect">
            <a:avLst>
              <a:gd name="adj" fmla="val 26878621"/>
            </a:avLst>
          </a:prstGeom>
          <a:solidFill>
            <a:srgbClr val="E1E1DF"/>
          </a:solidFill>
          <a:ln/>
        </p:spPr>
        <p:txBody>
          <a:bodyPr/>
          <a:lstStyle/>
          <a:p>
            <a:endParaRPr lang="en-IN" dirty="0"/>
          </a:p>
        </p:txBody>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546515" y="4457068"/>
            <a:ext cx="265720" cy="265720"/>
          </a:xfrm>
          <a:prstGeom prst="rect">
            <a:avLst/>
          </a:prstGeom>
        </p:spPr>
      </p:pic>
      <p:sp>
        <p:nvSpPr>
          <p:cNvPr id="15" name="Text 11"/>
          <p:cNvSpPr/>
          <p:nvPr/>
        </p:nvSpPr>
        <p:spPr>
          <a:xfrm>
            <a:off x="5486281" y="4912875"/>
            <a:ext cx="1687235" cy="354330"/>
          </a:xfrm>
          <a:prstGeom prst="rect">
            <a:avLst/>
          </a:prstGeom>
          <a:noFill/>
          <a:ln/>
        </p:spPr>
        <p:txBody>
          <a:bodyPr wrap="square" lIns="0" tIns="0" rIns="0" bIns="0" rtlCol="0" anchor="t"/>
          <a:lstStyle/>
          <a:p>
            <a:pPr marL="0" indent="0" algn="l">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Gap Analysis &amp; Pathway Generation</a:t>
            </a:r>
            <a:endParaRPr lang="en-US" sz="1100" dirty="0"/>
          </a:p>
        </p:txBody>
      </p:sp>
      <p:sp>
        <p:nvSpPr>
          <p:cNvPr id="16" name="Text 12"/>
          <p:cNvSpPr/>
          <p:nvPr/>
        </p:nvSpPr>
        <p:spPr>
          <a:xfrm>
            <a:off x="5486280" y="5323879"/>
            <a:ext cx="1687235" cy="272177"/>
          </a:xfrm>
          <a:prstGeom prst="rect">
            <a:avLst/>
          </a:prstGeom>
          <a:noFill/>
          <a:ln/>
        </p:spPr>
        <p:txBody>
          <a:bodyPr wrap="square" lIns="0" tIns="0" rIns="0" bIns="0" rtlCol="0" anchor="t"/>
          <a:lstStyle/>
          <a:p>
            <a:pPr marL="0" indent="0" algn="l">
              <a:lnSpc>
                <a:spcPts val="1050"/>
              </a:lnSpc>
              <a:buNone/>
            </a:pPr>
            <a:r>
              <a:rPr lang="en-US" sz="850" dirty="0">
                <a:solidFill>
                  <a:srgbClr val="C9C9C0"/>
                </a:solidFill>
                <a:latin typeface="Tomorrow" pitchFamily="34" charset="0"/>
                <a:ea typeface="Tomorrow" pitchFamily="34" charset="-122"/>
                <a:cs typeface="Tomorrow" pitchFamily="34" charset="-120"/>
              </a:rPr>
              <a:t>AI mapping of current skills to target role requirements.</a:t>
            </a:r>
            <a:endParaRPr lang="en-US" sz="850" dirty="0"/>
          </a:p>
        </p:txBody>
      </p:sp>
      <p:sp>
        <p:nvSpPr>
          <p:cNvPr id="17" name="Shape 13"/>
          <p:cNvSpPr/>
          <p:nvPr/>
        </p:nvSpPr>
        <p:spPr>
          <a:xfrm>
            <a:off x="7437737" y="4351496"/>
            <a:ext cx="1913811" cy="1378982"/>
          </a:xfrm>
          <a:prstGeom prst="roundRect">
            <a:avLst>
              <a:gd name="adj" fmla="val 1234"/>
            </a:avLst>
          </a:prstGeom>
          <a:solidFill>
            <a:srgbClr val="3C3C3A"/>
          </a:solidFill>
          <a:ln/>
        </p:spPr>
      </p:sp>
      <p:sp>
        <p:nvSpPr>
          <p:cNvPr id="18" name="Shape 14"/>
          <p:cNvSpPr/>
          <p:nvPr/>
        </p:nvSpPr>
        <p:spPr>
          <a:xfrm>
            <a:off x="7533534" y="4381578"/>
            <a:ext cx="340162" cy="340162"/>
          </a:xfrm>
          <a:prstGeom prst="roundRect">
            <a:avLst>
              <a:gd name="adj" fmla="val 26878621"/>
            </a:avLst>
          </a:prstGeom>
          <a:solidFill>
            <a:srgbClr val="E1E1DF"/>
          </a:solidFill>
          <a:ln/>
        </p:spPr>
        <p:txBody>
          <a:bodyPr/>
          <a:lstStyle/>
          <a:p>
            <a:endParaRPr lang="en-IN" dirty="0"/>
          </a:p>
        </p:txBody>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0468" y="2873454"/>
            <a:ext cx="152995" cy="152995"/>
          </a:xfrm>
          <a:prstGeom prst="rect">
            <a:avLst/>
          </a:prstGeom>
        </p:spPr>
      </p:pic>
      <p:sp>
        <p:nvSpPr>
          <p:cNvPr id="20" name="Text 15"/>
          <p:cNvSpPr/>
          <p:nvPr/>
        </p:nvSpPr>
        <p:spPr>
          <a:xfrm>
            <a:off x="7593382" y="4826092"/>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Forecasting Engine</a:t>
            </a:r>
            <a:endParaRPr lang="en-US" sz="1100" dirty="0"/>
          </a:p>
        </p:txBody>
      </p:sp>
      <p:sp>
        <p:nvSpPr>
          <p:cNvPr id="21" name="Text 16"/>
          <p:cNvSpPr/>
          <p:nvPr/>
        </p:nvSpPr>
        <p:spPr>
          <a:xfrm>
            <a:off x="7550468" y="5090040"/>
            <a:ext cx="1687116" cy="544354"/>
          </a:xfrm>
          <a:prstGeom prst="rect">
            <a:avLst/>
          </a:prstGeom>
          <a:noFill/>
          <a:ln/>
        </p:spPr>
        <p:txBody>
          <a:bodyPr wrap="square" lIns="0" tIns="0" rIns="0" bIns="0" rtlCol="0" anchor="t"/>
          <a:lstStyle/>
          <a:p>
            <a:pPr marL="0" indent="0" algn="l">
              <a:lnSpc>
                <a:spcPts val="1050"/>
              </a:lnSpc>
              <a:buNone/>
            </a:pPr>
            <a:r>
              <a:rPr lang="en-US" sz="850" dirty="0">
                <a:solidFill>
                  <a:srgbClr val="C9C9C0"/>
                </a:solidFill>
                <a:latin typeface="Tomorrow" pitchFamily="34" charset="0"/>
                <a:ea typeface="Tomorrow" pitchFamily="34" charset="-122"/>
                <a:cs typeface="Tomorrow" pitchFamily="34" charset="-120"/>
              </a:rPr>
              <a:t>Predictive visualization of which skills will be in high demand over the next 12 months.</a:t>
            </a:r>
            <a:endParaRPr lang="en-US" sz="850" dirty="0"/>
          </a:p>
        </p:txBody>
      </p:sp>
      <p:sp>
        <p:nvSpPr>
          <p:cNvPr id="22" name="Shape 17"/>
          <p:cNvSpPr/>
          <p:nvPr/>
        </p:nvSpPr>
        <p:spPr>
          <a:xfrm>
            <a:off x="9502422" y="4322464"/>
            <a:ext cx="1913930" cy="1378982"/>
          </a:xfrm>
          <a:prstGeom prst="roundRect">
            <a:avLst>
              <a:gd name="adj" fmla="val 1234"/>
            </a:avLst>
          </a:prstGeom>
          <a:solidFill>
            <a:srgbClr val="3C3C3A"/>
          </a:solidFill>
          <a:ln/>
        </p:spPr>
      </p:sp>
      <p:sp>
        <p:nvSpPr>
          <p:cNvPr id="23" name="Shape 18"/>
          <p:cNvSpPr/>
          <p:nvPr/>
        </p:nvSpPr>
        <p:spPr>
          <a:xfrm>
            <a:off x="9597450" y="4380447"/>
            <a:ext cx="340162" cy="340162"/>
          </a:xfrm>
          <a:prstGeom prst="roundRect">
            <a:avLst>
              <a:gd name="adj" fmla="val 26878621"/>
            </a:avLst>
          </a:prstGeom>
          <a:solidFill>
            <a:srgbClr val="E1E1DF"/>
          </a:solidFill>
          <a:ln/>
        </p:spPr>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91033" y="4484905"/>
            <a:ext cx="152995" cy="152995"/>
          </a:xfrm>
          <a:prstGeom prst="rect">
            <a:avLst/>
          </a:prstGeom>
        </p:spPr>
      </p:pic>
      <p:sp>
        <p:nvSpPr>
          <p:cNvPr id="25" name="Text 19"/>
          <p:cNvSpPr/>
          <p:nvPr/>
        </p:nvSpPr>
        <p:spPr>
          <a:xfrm>
            <a:off x="9597449" y="4800341"/>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Gamified Validation</a:t>
            </a:r>
            <a:endParaRPr lang="en-US" sz="1100" dirty="0"/>
          </a:p>
        </p:txBody>
      </p:sp>
      <p:sp>
        <p:nvSpPr>
          <p:cNvPr id="26" name="Text 20"/>
          <p:cNvSpPr/>
          <p:nvPr/>
        </p:nvSpPr>
        <p:spPr>
          <a:xfrm>
            <a:off x="9597449" y="5055022"/>
            <a:ext cx="1687235" cy="544354"/>
          </a:xfrm>
          <a:prstGeom prst="rect">
            <a:avLst/>
          </a:prstGeom>
          <a:noFill/>
          <a:ln/>
        </p:spPr>
        <p:txBody>
          <a:bodyPr wrap="square" lIns="0" tIns="0" rIns="0" bIns="0" rtlCol="0" anchor="t"/>
          <a:lstStyle/>
          <a:p>
            <a:pPr marL="0" indent="0" algn="l">
              <a:lnSpc>
                <a:spcPts val="1050"/>
              </a:lnSpc>
              <a:buNone/>
            </a:pPr>
            <a:r>
              <a:rPr lang="en-US" sz="850" dirty="0">
                <a:solidFill>
                  <a:srgbClr val="C9C9C0"/>
                </a:solidFill>
                <a:latin typeface="Tomorrow" pitchFamily="34" charset="0"/>
                <a:ea typeface="Tomorrow" pitchFamily="34" charset="-122"/>
                <a:cs typeface="Tomorrow" pitchFamily="34" charset="-120"/>
              </a:rPr>
              <a:t>Users take micro-assessments to "prove" a skill, earning XP and climbing the leaderboard.</a:t>
            </a:r>
            <a:endParaRPr lang="en-US" sz="850" dirty="0"/>
          </a:p>
        </p:txBody>
      </p:sp>
      <p:sp>
        <p:nvSpPr>
          <p:cNvPr id="27" name="Shape 21"/>
          <p:cNvSpPr/>
          <p:nvPr/>
        </p:nvSpPr>
        <p:spPr>
          <a:xfrm>
            <a:off x="3260765" y="6141482"/>
            <a:ext cx="7825502" cy="970717"/>
          </a:xfrm>
          <a:prstGeom prst="roundRect">
            <a:avLst>
              <a:gd name="adj" fmla="val 1753"/>
            </a:avLst>
          </a:prstGeom>
          <a:solidFill>
            <a:srgbClr val="3C3C3A"/>
          </a:solidFill>
          <a:ln/>
        </p:spPr>
      </p:sp>
      <p:sp>
        <p:nvSpPr>
          <p:cNvPr id="30" name="Text 23"/>
          <p:cNvSpPr/>
          <p:nvPr/>
        </p:nvSpPr>
        <p:spPr>
          <a:xfrm>
            <a:off x="3806249" y="6284321"/>
            <a:ext cx="1460659" cy="177165"/>
          </a:xfrm>
          <a:prstGeom prst="rect">
            <a:avLst/>
          </a:prstGeom>
          <a:noFill/>
          <a:ln/>
        </p:spPr>
        <p:txBody>
          <a:bodyPr wrap="none" lIns="0" tIns="0" rIns="0" bIns="0" rtlCol="0" anchor="t"/>
          <a:lstStyle/>
          <a:p>
            <a:pPr marL="0" indent="0" algn="l">
              <a:lnSpc>
                <a:spcPts val="1350"/>
              </a:lnSpc>
              <a:buNone/>
            </a:pPr>
            <a:r>
              <a:rPr lang="en-US" sz="1100" dirty="0">
                <a:solidFill>
                  <a:srgbClr val="C9C9C0"/>
                </a:solidFill>
                <a:latin typeface="Tomorrow Semi Bold" pitchFamily="34" charset="0"/>
                <a:ea typeface="Tomorrow Semi Bold" pitchFamily="34" charset="-122"/>
                <a:cs typeface="Tomorrow Semi Bold" pitchFamily="34" charset="-120"/>
              </a:rPr>
              <a:t>Interactive AI Coach</a:t>
            </a:r>
            <a:endParaRPr lang="en-US" sz="1100" dirty="0"/>
          </a:p>
        </p:txBody>
      </p:sp>
      <p:sp>
        <p:nvSpPr>
          <p:cNvPr id="31" name="Text 24"/>
          <p:cNvSpPr/>
          <p:nvPr/>
        </p:nvSpPr>
        <p:spPr>
          <a:xfrm>
            <a:off x="3515796" y="6806337"/>
            <a:ext cx="7598807" cy="136088"/>
          </a:xfrm>
          <a:prstGeom prst="rect">
            <a:avLst/>
          </a:prstGeom>
          <a:noFill/>
          <a:ln/>
        </p:spPr>
        <p:txBody>
          <a:bodyPr wrap="none" lIns="0" tIns="0" rIns="0" bIns="0" rtlCol="0" anchor="t"/>
          <a:lstStyle/>
          <a:p>
            <a:pPr marL="0" indent="0" algn="l">
              <a:lnSpc>
                <a:spcPts val="1050"/>
              </a:lnSpc>
              <a:buNone/>
            </a:pPr>
            <a:r>
              <a:rPr lang="en-US" sz="850" dirty="0">
                <a:solidFill>
                  <a:srgbClr val="C9C9C0"/>
                </a:solidFill>
                <a:latin typeface="Tomorrow" pitchFamily="34" charset="0"/>
                <a:ea typeface="Tomorrow" pitchFamily="34" charset="-122"/>
                <a:cs typeface="Tomorrow" pitchFamily="34" charset="-120"/>
              </a:rPr>
              <a:t>A built-in chat interface for personalized career guidance.</a:t>
            </a:r>
            <a:endParaRPr lang="en-US" sz="850" dirty="0"/>
          </a:p>
        </p:txBody>
      </p:sp>
      <p:sp>
        <p:nvSpPr>
          <p:cNvPr id="45" name="Rectangle 44">
            <a:extLst>
              <a:ext uri="{FF2B5EF4-FFF2-40B4-BE49-F238E27FC236}">
                <a16:creationId xmlns:a16="http://schemas.microsoft.com/office/drawing/2014/main" id="{91032409-F138-896C-C46A-01C531C582F7}"/>
              </a:ext>
            </a:extLst>
          </p:cNvPr>
          <p:cNvSpPr/>
          <p:nvPr/>
        </p:nvSpPr>
        <p:spPr>
          <a:xfrm>
            <a:off x="12754466" y="7550870"/>
            <a:ext cx="1875934" cy="678730"/>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Shape 22">
            <a:extLst>
              <a:ext uri="{FF2B5EF4-FFF2-40B4-BE49-F238E27FC236}">
                <a16:creationId xmlns:a16="http://schemas.microsoft.com/office/drawing/2014/main" id="{62CBECD0-58D2-8056-8A3D-63CFF8496FFF}"/>
              </a:ext>
            </a:extLst>
          </p:cNvPr>
          <p:cNvSpPr/>
          <p:nvPr/>
        </p:nvSpPr>
        <p:spPr>
          <a:xfrm>
            <a:off x="3312552" y="6160411"/>
            <a:ext cx="348615" cy="349569"/>
          </a:xfrm>
          <a:prstGeom prst="roundRect">
            <a:avLst>
              <a:gd name="adj" fmla="val 26878621"/>
            </a:avLst>
          </a:prstGeom>
          <a:solidFill>
            <a:srgbClr val="E1E1DF"/>
          </a:solidFill>
          <a:ln/>
        </p:spPr>
      </p:sp>
      <p:pic>
        <p:nvPicPr>
          <p:cNvPr id="49" name="Image 4" descr="preencoded.png">
            <a:extLst>
              <a:ext uri="{FF2B5EF4-FFF2-40B4-BE49-F238E27FC236}">
                <a16:creationId xmlns:a16="http://schemas.microsoft.com/office/drawing/2014/main" id="{83090D55-B827-990D-FCFD-511C008F2A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4341" y="6195348"/>
            <a:ext cx="245039" cy="245039"/>
          </a:xfrm>
          <a:prstGeom prst="rect">
            <a:avLst/>
          </a:prstGeom>
        </p:spPr>
      </p:pic>
      <p:pic>
        <p:nvPicPr>
          <p:cNvPr id="50" name="Image 2" descr="preencoded.png">
            <a:extLst>
              <a:ext uri="{FF2B5EF4-FFF2-40B4-BE49-F238E27FC236}">
                <a16:creationId xmlns:a16="http://schemas.microsoft.com/office/drawing/2014/main" id="{F1E747AD-9CC4-916E-EA6D-44B14C7863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6965" y="4458168"/>
            <a:ext cx="152995" cy="1529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5" descr="preencoded.png">
            <a:extLst>
              <a:ext uri="{FF2B5EF4-FFF2-40B4-BE49-F238E27FC236}">
                <a16:creationId xmlns:a16="http://schemas.microsoft.com/office/drawing/2014/main" id="{752DAE15-9ED6-1539-0F86-89A69715ED0B}"/>
              </a:ext>
            </a:extLst>
          </p:cNvPr>
          <p:cNvPicPr>
            <a:picLocks noChangeAspect="1"/>
          </p:cNvPicPr>
          <p:nvPr/>
        </p:nvPicPr>
        <p:blipFill>
          <a:blip r:embed="rId2"/>
          <a:stretch>
            <a:fillRect/>
          </a:stretch>
        </p:blipFill>
        <p:spPr>
          <a:xfrm>
            <a:off x="937025" y="1651987"/>
            <a:ext cx="5440881" cy="630793"/>
          </a:xfrm>
          <a:prstGeom prst="rect">
            <a:avLst/>
          </a:prstGeom>
        </p:spPr>
      </p:pic>
      <p:sp>
        <p:nvSpPr>
          <p:cNvPr id="4" name="Text 27">
            <a:extLst>
              <a:ext uri="{FF2B5EF4-FFF2-40B4-BE49-F238E27FC236}">
                <a16:creationId xmlns:a16="http://schemas.microsoft.com/office/drawing/2014/main" id="{E3F5C19D-E830-B1F8-03E8-E1AEC8B462C7}"/>
              </a:ext>
            </a:extLst>
          </p:cNvPr>
          <p:cNvSpPr/>
          <p:nvPr/>
        </p:nvSpPr>
        <p:spPr>
          <a:xfrm>
            <a:off x="937025" y="2645565"/>
            <a:ext cx="3686056" cy="272177"/>
          </a:xfrm>
          <a:prstGeom prst="rect">
            <a:avLst/>
          </a:prstGeom>
          <a:noFill/>
          <a:ln/>
        </p:spPr>
        <p:txBody>
          <a:bodyPr wrap="square" lIns="0" tIns="0" rIns="0" bIns="0" rtlCol="0" anchor="t"/>
          <a:lstStyle/>
          <a:p>
            <a:pPr marL="0" indent="0" algn="l">
              <a:lnSpc>
                <a:spcPts val="1050"/>
              </a:lnSpc>
              <a:buNone/>
            </a:pPr>
            <a:endParaRPr lang="en-US" sz="850"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2400" b="1" dirty="0">
                <a:solidFill>
                  <a:srgbClr val="C9C9C0"/>
                </a:solidFill>
                <a:latin typeface="Tomorrow" pitchFamily="34" charset="0"/>
                <a:ea typeface="Tomorrow" pitchFamily="34" charset="-122"/>
                <a:cs typeface="Tomorrow" pitchFamily="34" charset="-120"/>
              </a:rPr>
              <a:t>onboarding</a:t>
            </a:r>
          </a:p>
          <a:p>
            <a:pPr marL="0" indent="0" algn="l">
              <a:lnSpc>
                <a:spcPts val="1050"/>
              </a:lnSpc>
              <a:buNone/>
            </a:pPr>
            <a:endParaRPr lang="en-US" sz="850" dirty="0">
              <a:solidFill>
                <a:srgbClr val="C9C9C0"/>
              </a:solidFill>
              <a:latin typeface="Tomorrow" pitchFamily="34" charset="0"/>
              <a:ea typeface="Tomorrow" pitchFamily="34" charset="-122"/>
              <a:cs typeface="Tomorrow" pitchFamily="34" charset="-120"/>
            </a:endParaRPr>
          </a:p>
          <a:p>
            <a:pPr marL="0" indent="0" algn="l">
              <a:lnSpc>
                <a:spcPts val="1050"/>
              </a:lnSpc>
              <a:buNone/>
            </a:pPr>
            <a:endParaRPr lang="en-US" sz="1600" dirty="0">
              <a:solidFill>
                <a:srgbClr val="C9C9C0"/>
              </a:solidFill>
              <a:latin typeface="Tomorrow" pitchFamily="34" charset="0"/>
              <a:ea typeface="Tomorrow" pitchFamily="34" charset="-122"/>
              <a:cs typeface="Tomorrow" pitchFamily="34" charset="-120"/>
            </a:endParaRPr>
          </a:p>
          <a:p>
            <a:pPr marL="0" indent="0" algn="l">
              <a:lnSpc>
                <a:spcPts val="1050"/>
              </a:lnSpc>
              <a:buNone/>
            </a:pPr>
            <a:endParaRPr lang="en-US" sz="1600" dirty="0">
              <a:solidFill>
                <a:srgbClr val="C9C9C0"/>
              </a:solidFill>
              <a:latin typeface="Tomorrow" pitchFamily="34" charset="0"/>
              <a:ea typeface="Tomorrow" pitchFamily="34" charset="-122"/>
              <a:cs typeface="Tomorrow" pitchFamily="34" charset="-120"/>
            </a:endParaRP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The user creates a secure account </a:t>
            </a: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and uploads their resume (or </a:t>
            </a: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manually enters skills).</a:t>
            </a:r>
            <a:endParaRPr lang="en-US" sz="1600" b="1" dirty="0"/>
          </a:p>
        </p:txBody>
      </p:sp>
      <p:pic>
        <p:nvPicPr>
          <p:cNvPr id="5" name="Image 6" descr="preencoded.png">
            <a:extLst>
              <a:ext uri="{FF2B5EF4-FFF2-40B4-BE49-F238E27FC236}">
                <a16:creationId xmlns:a16="http://schemas.microsoft.com/office/drawing/2014/main" id="{C37DA9AE-A8C2-A0E0-82E8-829BD8E7D38A}"/>
              </a:ext>
            </a:extLst>
          </p:cNvPr>
          <p:cNvPicPr>
            <a:picLocks noChangeAspect="1"/>
          </p:cNvPicPr>
          <p:nvPr/>
        </p:nvPicPr>
        <p:blipFill>
          <a:blip r:embed="rId3"/>
          <a:stretch>
            <a:fillRect/>
          </a:stretch>
        </p:blipFill>
        <p:spPr>
          <a:xfrm>
            <a:off x="8252497" y="1666897"/>
            <a:ext cx="4638970" cy="626011"/>
          </a:xfrm>
          <a:prstGeom prst="rect">
            <a:avLst/>
          </a:prstGeom>
        </p:spPr>
      </p:pic>
      <p:sp>
        <p:nvSpPr>
          <p:cNvPr id="7" name="Text 29">
            <a:extLst>
              <a:ext uri="{FF2B5EF4-FFF2-40B4-BE49-F238E27FC236}">
                <a16:creationId xmlns:a16="http://schemas.microsoft.com/office/drawing/2014/main" id="{D2B32E96-98E1-7BFB-5418-95A1D2F3A7C1}"/>
              </a:ext>
            </a:extLst>
          </p:cNvPr>
          <p:cNvSpPr/>
          <p:nvPr/>
        </p:nvSpPr>
        <p:spPr>
          <a:xfrm>
            <a:off x="8371002" y="2403925"/>
            <a:ext cx="4293770" cy="373963"/>
          </a:xfrm>
          <a:prstGeom prst="rect">
            <a:avLst/>
          </a:prstGeom>
          <a:noFill/>
          <a:ln/>
        </p:spPr>
        <p:txBody>
          <a:bodyPr wrap="square" lIns="0" tIns="0" rIns="0" bIns="0" rtlCol="0" anchor="t"/>
          <a:lstStyle/>
          <a:p>
            <a:pPr marL="0" indent="0" algn="l">
              <a:lnSpc>
                <a:spcPts val="1050"/>
              </a:lnSpc>
              <a:buNone/>
            </a:pPr>
            <a:endParaRPr lang="en-US" sz="850" dirty="0">
              <a:solidFill>
                <a:srgbClr val="C9C9C0"/>
              </a:solidFill>
              <a:latin typeface="Tomorrow" pitchFamily="34" charset="0"/>
              <a:ea typeface="Tomorrow" pitchFamily="34" charset="-122"/>
              <a:cs typeface="Tomorrow" pitchFamily="34" charset="-120"/>
            </a:endParaRPr>
          </a:p>
          <a:p>
            <a:pPr marL="0" indent="0" algn="l">
              <a:lnSpc>
                <a:spcPts val="1050"/>
              </a:lnSpc>
              <a:buNone/>
            </a:pPr>
            <a:endParaRPr lang="en-US" sz="850"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b="1" dirty="0">
                <a:solidFill>
                  <a:srgbClr val="C9C9C0"/>
                </a:solidFill>
                <a:latin typeface="Tomorrow" pitchFamily="34" charset="0"/>
                <a:ea typeface="Tomorrow" pitchFamily="34" charset="-122"/>
                <a:cs typeface="Tomorrow" pitchFamily="34" charset="-120"/>
              </a:rPr>
              <a:t>Analysis</a:t>
            </a:r>
          </a:p>
          <a:p>
            <a:pPr marL="0" indent="0" algn="l">
              <a:lnSpc>
                <a:spcPts val="1050"/>
              </a:lnSpc>
              <a:buNone/>
            </a:pPr>
            <a:endParaRPr lang="en-US" sz="850" dirty="0">
              <a:solidFill>
                <a:srgbClr val="C9C9C0"/>
              </a:solidFill>
              <a:latin typeface="Tomorrow" pitchFamily="34" charset="0"/>
              <a:ea typeface="Tomorrow" pitchFamily="34" charset="-122"/>
              <a:cs typeface="Tomorrow" pitchFamily="34" charset="-120"/>
            </a:endParaRPr>
          </a:p>
          <a:p>
            <a:pPr marL="0" indent="0" algn="l">
              <a:lnSpc>
                <a:spcPts val="1050"/>
              </a:lnSpc>
              <a:buNone/>
            </a:pPr>
            <a:endParaRPr lang="en-US" sz="850" dirty="0">
              <a:solidFill>
                <a:srgbClr val="C9C9C0"/>
              </a:solidFill>
              <a:latin typeface="Tomorrow" pitchFamily="34" charset="0"/>
              <a:ea typeface="Tomorrow" pitchFamily="34" charset="-122"/>
              <a:cs typeface="Tomorrow" pitchFamily="34" charset="-120"/>
            </a:endParaRPr>
          </a:p>
          <a:p>
            <a:pPr marL="0" indent="0" algn="l">
              <a:lnSpc>
                <a:spcPts val="1050"/>
              </a:lnSpc>
              <a:buNone/>
            </a:pPr>
            <a:endParaRPr lang="en-US" sz="850" dirty="0">
              <a:solidFill>
                <a:srgbClr val="C9C9C0"/>
              </a:solidFill>
              <a:latin typeface="Tomorrow" pitchFamily="34" charset="0"/>
              <a:ea typeface="Tomorrow" pitchFamily="34" charset="-122"/>
              <a:cs typeface="Tomorrow" pitchFamily="34" charset="-120"/>
            </a:endParaRPr>
          </a:p>
          <a:p>
            <a:pPr marL="0" indent="0" algn="l">
              <a:lnSpc>
                <a:spcPts val="1050"/>
              </a:lnSpc>
              <a:buNone/>
            </a:pPr>
            <a:endParaRPr lang="en-US" sz="850" b="1" dirty="0">
              <a:solidFill>
                <a:srgbClr val="C9C9C0"/>
              </a:solidFill>
              <a:latin typeface="Tomorrow" pitchFamily="34" charset="0"/>
              <a:ea typeface="Tomorrow" pitchFamily="34" charset="-122"/>
              <a:cs typeface="Tomorrow" pitchFamily="34" charset="-120"/>
            </a:endParaRPr>
          </a:p>
          <a:p>
            <a:pPr marL="0" indent="0" algn="l">
              <a:lnSpc>
                <a:spcPts val="1050"/>
              </a:lnSpc>
              <a:buNone/>
            </a:pPr>
            <a:endParaRPr lang="en-US" sz="12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The NLP engine extracts skills and </a:t>
            </a: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compares them to the user's target role.</a:t>
            </a:r>
            <a:endParaRPr lang="en-US" sz="1600" b="1" dirty="0"/>
          </a:p>
        </p:txBody>
      </p:sp>
      <p:pic>
        <p:nvPicPr>
          <p:cNvPr id="8" name="Image 7" descr="preencoded.png">
            <a:extLst>
              <a:ext uri="{FF2B5EF4-FFF2-40B4-BE49-F238E27FC236}">
                <a16:creationId xmlns:a16="http://schemas.microsoft.com/office/drawing/2014/main" id="{A736AC0B-C6A4-D29F-F424-E9CE18144F13}"/>
              </a:ext>
            </a:extLst>
          </p:cNvPr>
          <p:cNvPicPr>
            <a:picLocks noChangeAspect="1"/>
          </p:cNvPicPr>
          <p:nvPr/>
        </p:nvPicPr>
        <p:blipFill>
          <a:blip r:embed="rId4"/>
          <a:stretch>
            <a:fillRect/>
          </a:stretch>
        </p:blipFill>
        <p:spPr>
          <a:xfrm>
            <a:off x="937024" y="4806587"/>
            <a:ext cx="5440882" cy="630793"/>
          </a:xfrm>
          <a:prstGeom prst="rect">
            <a:avLst/>
          </a:prstGeom>
        </p:spPr>
      </p:pic>
      <p:sp>
        <p:nvSpPr>
          <p:cNvPr id="9" name="Text 30">
            <a:extLst>
              <a:ext uri="{FF2B5EF4-FFF2-40B4-BE49-F238E27FC236}">
                <a16:creationId xmlns:a16="http://schemas.microsoft.com/office/drawing/2014/main" id="{980C3469-F9DA-B0D5-A79C-4474CF98DC6A}"/>
              </a:ext>
            </a:extLst>
          </p:cNvPr>
          <p:cNvSpPr/>
          <p:nvPr/>
        </p:nvSpPr>
        <p:spPr>
          <a:xfrm>
            <a:off x="937025" y="5722725"/>
            <a:ext cx="1417558" cy="177165"/>
          </a:xfrm>
          <a:prstGeom prst="rect">
            <a:avLst/>
          </a:prstGeom>
          <a:noFill/>
          <a:ln/>
        </p:spPr>
        <p:txBody>
          <a:bodyPr wrap="none" lIns="0" tIns="0" rIns="0" bIns="0" rtlCol="0" anchor="t"/>
          <a:lstStyle/>
          <a:p>
            <a:pPr marL="0" indent="0" algn="l">
              <a:lnSpc>
                <a:spcPts val="1350"/>
              </a:lnSpc>
              <a:buNone/>
            </a:pPr>
            <a:r>
              <a:rPr lang="en-US" sz="2000" b="1" dirty="0">
                <a:solidFill>
                  <a:srgbClr val="C9C9C0"/>
                </a:solidFill>
                <a:latin typeface="Tomorrow Semi Bold" pitchFamily="34" charset="0"/>
                <a:ea typeface="Tomorrow Semi Bold" pitchFamily="34" charset="-122"/>
                <a:cs typeface="Tomorrow Semi Bold" pitchFamily="34" charset="-120"/>
              </a:rPr>
              <a:t>Action</a:t>
            </a:r>
            <a:endParaRPr lang="en-US" sz="2000" b="1" dirty="0"/>
          </a:p>
        </p:txBody>
      </p:sp>
      <p:sp>
        <p:nvSpPr>
          <p:cNvPr id="10" name="Text 31">
            <a:extLst>
              <a:ext uri="{FF2B5EF4-FFF2-40B4-BE49-F238E27FC236}">
                <a16:creationId xmlns:a16="http://schemas.microsoft.com/office/drawing/2014/main" id="{6983150E-9375-1432-4DD6-591C786AAA91}"/>
              </a:ext>
            </a:extLst>
          </p:cNvPr>
          <p:cNvSpPr/>
          <p:nvPr/>
        </p:nvSpPr>
        <p:spPr>
          <a:xfrm>
            <a:off x="937025" y="6359719"/>
            <a:ext cx="3686056" cy="1119109"/>
          </a:xfrm>
          <a:prstGeom prst="rect">
            <a:avLst/>
          </a:prstGeom>
          <a:noFill/>
          <a:ln/>
        </p:spPr>
        <p:txBody>
          <a:bodyPr wrap="square" lIns="0" tIns="0" rIns="0" bIns="0" rtlCol="0" anchor="t"/>
          <a:lstStyle/>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The system generates a personalized </a:t>
            </a: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dashboard displaying skill gaps, </a:t>
            </a: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recommended courses, and </a:t>
            </a: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simulated live job matches.</a:t>
            </a:r>
            <a:endParaRPr lang="en-US" sz="1600" b="1" dirty="0"/>
          </a:p>
        </p:txBody>
      </p:sp>
      <p:pic>
        <p:nvPicPr>
          <p:cNvPr id="11" name="Image 8" descr="preencoded.png">
            <a:extLst>
              <a:ext uri="{FF2B5EF4-FFF2-40B4-BE49-F238E27FC236}">
                <a16:creationId xmlns:a16="http://schemas.microsoft.com/office/drawing/2014/main" id="{6DB4CAEE-F244-FB79-3E92-4DA4D3312D28}"/>
              </a:ext>
            </a:extLst>
          </p:cNvPr>
          <p:cNvPicPr>
            <a:picLocks noChangeAspect="1"/>
          </p:cNvPicPr>
          <p:nvPr/>
        </p:nvPicPr>
        <p:blipFill>
          <a:blip r:embed="rId5"/>
          <a:stretch>
            <a:fillRect/>
          </a:stretch>
        </p:blipFill>
        <p:spPr>
          <a:xfrm>
            <a:off x="8252497" y="4847501"/>
            <a:ext cx="5087979" cy="589879"/>
          </a:xfrm>
          <a:prstGeom prst="rect">
            <a:avLst/>
          </a:prstGeom>
        </p:spPr>
      </p:pic>
      <p:sp>
        <p:nvSpPr>
          <p:cNvPr id="12" name="Text 32">
            <a:extLst>
              <a:ext uri="{FF2B5EF4-FFF2-40B4-BE49-F238E27FC236}">
                <a16:creationId xmlns:a16="http://schemas.microsoft.com/office/drawing/2014/main" id="{D55260B9-3817-CAE8-57D6-AAB0B5B04EEC}"/>
              </a:ext>
            </a:extLst>
          </p:cNvPr>
          <p:cNvSpPr/>
          <p:nvPr/>
        </p:nvSpPr>
        <p:spPr>
          <a:xfrm>
            <a:off x="8371002" y="5704282"/>
            <a:ext cx="1417558" cy="177165"/>
          </a:xfrm>
          <a:prstGeom prst="rect">
            <a:avLst/>
          </a:prstGeom>
          <a:noFill/>
          <a:ln/>
        </p:spPr>
        <p:txBody>
          <a:bodyPr wrap="none" lIns="0" tIns="0" rIns="0" bIns="0" rtlCol="0" anchor="t"/>
          <a:lstStyle/>
          <a:p>
            <a:pPr marL="0" indent="0" algn="l">
              <a:lnSpc>
                <a:spcPts val="1350"/>
              </a:lnSpc>
              <a:buNone/>
            </a:pPr>
            <a:r>
              <a:rPr lang="en-US" b="1" dirty="0">
                <a:solidFill>
                  <a:srgbClr val="C9C9C0"/>
                </a:solidFill>
                <a:latin typeface="Tomorrow Semi Bold" pitchFamily="34" charset="0"/>
                <a:ea typeface="Tomorrow Semi Bold" pitchFamily="34" charset="-122"/>
                <a:cs typeface="Tomorrow Semi Bold" pitchFamily="34" charset="-120"/>
              </a:rPr>
              <a:t>Progression</a:t>
            </a:r>
            <a:endParaRPr lang="en-US" b="1" dirty="0"/>
          </a:p>
        </p:txBody>
      </p:sp>
      <p:sp>
        <p:nvSpPr>
          <p:cNvPr id="13" name="Text 33">
            <a:extLst>
              <a:ext uri="{FF2B5EF4-FFF2-40B4-BE49-F238E27FC236}">
                <a16:creationId xmlns:a16="http://schemas.microsoft.com/office/drawing/2014/main" id="{43D49FBF-6A3E-A221-9926-2E4B2EB933AD}"/>
              </a:ext>
            </a:extLst>
          </p:cNvPr>
          <p:cNvSpPr/>
          <p:nvPr/>
        </p:nvSpPr>
        <p:spPr>
          <a:xfrm>
            <a:off x="8371002" y="6359719"/>
            <a:ext cx="3686056" cy="272177"/>
          </a:xfrm>
          <a:prstGeom prst="rect">
            <a:avLst/>
          </a:prstGeom>
          <a:noFill/>
          <a:ln/>
        </p:spPr>
        <p:txBody>
          <a:bodyPr wrap="square" lIns="0" tIns="0" rIns="0" bIns="0" rtlCol="0" anchor="t"/>
          <a:lstStyle/>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The user completes micro-</a:t>
            </a: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assessments, watches their profile </a:t>
            </a: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grow, and checks the forecasting tab </a:t>
            </a:r>
          </a:p>
          <a:p>
            <a:pPr marL="0" indent="0" algn="l">
              <a:lnSpc>
                <a:spcPts val="1050"/>
              </a:lnSpc>
              <a:buNone/>
            </a:pPr>
            <a:endParaRPr lang="en-US" sz="1600" b="1" dirty="0">
              <a:solidFill>
                <a:srgbClr val="C9C9C0"/>
              </a:solidFill>
              <a:latin typeface="Tomorrow" pitchFamily="34" charset="0"/>
              <a:ea typeface="Tomorrow" pitchFamily="34" charset="-122"/>
              <a:cs typeface="Tomorrow" pitchFamily="34" charset="-120"/>
            </a:endParaRPr>
          </a:p>
          <a:p>
            <a:pPr marL="0" indent="0" algn="l">
              <a:lnSpc>
                <a:spcPts val="1050"/>
              </a:lnSpc>
              <a:buNone/>
            </a:pPr>
            <a:r>
              <a:rPr lang="en-US" sz="1600" b="1" dirty="0">
                <a:solidFill>
                  <a:srgbClr val="C9C9C0"/>
                </a:solidFill>
                <a:latin typeface="Tomorrow" pitchFamily="34" charset="0"/>
                <a:ea typeface="Tomorrow" pitchFamily="34" charset="-122"/>
                <a:cs typeface="Tomorrow" pitchFamily="34" charset="-120"/>
              </a:rPr>
              <a:t>to stay ahead of market trends.</a:t>
            </a:r>
            <a:endParaRPr lang="en-US" sz="1600" b="1" dirty="0"/>
          </a:p>
        </p:txBody>
      </p:sp>
      <p:sp>
        <p:nvSpPr>
          <p:cNvPr id="15" name="TextBox 14">
            <a:extLst>
              <a:ext uri="{FF2B5EF4-FFF2-40B4-BE49-F238E27FC236}">
                <a16:creationId xmlns:a16="http://schemas.microsoft.com/office/drawing/2014/main" id="{D040CF0D-872A-FB4D-3A5A-83C478F7B819}"/>
              </a:ext>
            </a:extLst>
          </p:cNvPr>
          <p:cNvSpPr txBox="1"/>
          <p:nvPr/>
        </p:nvSpPr>
        <p:spPr>
          <a:xfrm>
            <a:off x="937024" y="773495"/>
            <a:ext cx="7315200" cy="406778"/>
          </a:xfrm>
          <a:prstGeom prst="rect">
            <a:avLst/>
          </a:prstGeom>
          <a:noFill/>
        </p:spPr>
        <p:txBody>
          <a:bodyPr wrap="square">
            <a:spAutoFit/>
          </a:bodyPr>
          <a:lstStyle/>
          <a:p>
            <a:pPr marL="0" indent="0" algn="l">
              <a:lnSpc>
                <a:spcPts val="2200"/>
              </a:lnSpc>
              <a:buNone/>
            </a:pPr>
            <a:r>
              <a:rPr lang="en-US" sz="3200" b="1" dirty="0">
                <a:solidFill>
                  <a:srgbClr val="EDEDE8"/>
                </a:solidFill>
                <a:latin typeface="Tomorrow Semi Bold" pitchFamily="34" charset="0"/>
                <a:ea typeface="Tomorrow Semi Bold" pitchFamily="34" charset="-122"/>
                <a:cs typeface="Tomorrow Semi Bold" pitchFamily="34" charset="-120"/>
              </a:rPr>
              <a:t>Workflow</a:t>
            </a:r>
            <a:endParaRPr lang="en-US" sz="3200" b="1" dirty="0"/>
          </a:p>
        </p:txBody>
      </p:sp>
      <p:sp>
        <p:nvSpPr>
          <p:cNvPr id="16" name="Rectangle 15">
            <a:extLst>
              <a:ext uri="{FF2B5EF4-FFF2-40B4-BE49-F238E27FC236}">
                <a16:creationId xmlns:a16="http://schemas.microsoft.com/office/drawing/2014/main" id="{47D1EDAA-17F7-6F70-DDF0-D416F99023AF}"/>
              </a:ext>
            </a:extLst>
          </p:cNvPr>
          <p:cNvSpPr/>
          <p:nvPr/>
        </p:nvSpPr>
        <p:spPr>
          <a:xfrm>
            <a:off x="12754466" y="7550870"/>
            <a:ext cx="1875934" cy="678730"/>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183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4252" y="924044"/>
            <a:ext cx="2443758" cy="305514"/>
          </a:xfrm>
          <a:prstGeom prst="rect">
            <a:avLst/>
          </a:prstGeom>
          <a:noFill/>
          <a:ln/>
        </p:spPr>
        <p:txBody>
          <a:bodyPr wrap="none" lIns="0" tIns="0" rIns="0" bIns="0" rtlCol="0" anchor="t"/>
          <a:lstStyle/>
          <a:p>
            <a:pPr marL="0" indent="0" algn="l">
              <a:lnSpc>
                <a:spcPts val="2400"/>
              </a:lnSpc>
              <a:buNone/>
            </a:pPr>
            <a:r>
              <a:rPr lang="en-US" sz="1900" dirty="0">
                <a:solidFill>
                  <a:srgbClr val="E1E1DF"/>
                </a:solidFill>
                <a:latin typeface="Tomorrow Semi Bold" pitchFamily="34" charset="0"/>
                <a:ea typeface="Tomorrow Semi Bold" pitchFamily="34" charset="-122"/>
                <a:cs typeface="Tomorrow Semi Bold" pitchFamily="34" charset="-120"/>
              </a:rPr>
              <a:t>Tech Stack</a:t>
            </a:r>
            <a:endParaRPr lang="en-US" sz="1900" dirty="0"/>
          </a:p>
        </p:txBody>
      </p:sp>
      <p:sp>
        <p:nvSpPr>
          <p:cNvPr id="3" name="Text 1"/>
          <p:cNvSpPr/>
          <p:nvPr/>
        </p:nvSpPr>
        <p:spPr>
          <a:xfrm>
            <a:off x="684252" y="1296948"/>
            <a:ext cx="5193268" cy="610910"/>
          </a:xfrm>
          <a:prstGeom prst="rect">
            <a:avLst/>
          </a:prstGeom>
          <a:noFill/>
          <a:ln/>
        </p:spPr>
        <p:txBody>
          <a:bodyPr wrap="none" lIns="0" tIns="0" rIns="0" bIns="0" rtlCol="0" anchor="t"/>
          <a:lstStyle/>
          <a:p>
            <a:pPr marL="0" indent="0" algn="l">
              <a:lnSpc>
                <a:spcPts val="4800"/>
              </a:lnSpc>
              <a:buNone/>
            </a:pPr>
            <a:r>
              <a:rPr lang="en-US" sz="3800" dirty="0">
                <a:solidFill>
                  <a:srgbClr val="EDEDE8"/>
                </a:solidFill>
                <a:latin typeface="Tomorrow Semi Bold" pitchFamily="34" charset="0"/>
                <a:ea typeface="Tomorrow Semi Bold" pitchFamily="34" charset="-122"/>
                <a:cs typeface="Tomorrow Semi Bold" pitchFamily="34" charset="-120"/>
              </a:rPr>
              <a:t>Technologies &amp; Tools</a:t>
            </a:r>
            <a:endParaRPr lang="en-US" sz="3800" dirty="0"/>
          </a:p>
        </p:txBody>
      </p:sp>
      <p:sp>
        <p:nvSpPr>
          <p:cNvPr id="4" name="Text 2"/>
          <p:cNvSpPr/>
          <p:nvPr/>
        </p:nvSpPr>
        <p:spPr>
          <a:xfrm>
            <a:off x="684252" y="2160627"/>
            <a:ext cx="13261896" cy="291108"/>
          </a:xfrm>
          <a:prstGeom prst="rect">
            <a:avLst/>
          </a:prstGeom>
          <a:noFill/>
          <a:ln/>
        </p:spPr>
        <p:txBody>
          <a:bodyPr wrap="none" lIns="0" tIns="0" rIns="0" bIns="0" rtlCol="0" anchor="t"/>
          <a:lstStyle/>
          <a:p>
            <a:pPr marL="0" indent="0" algn="l">
              <a:lnSpc>
                <a:spcPts val="2250"/>
              </a:lnSpc>
              <a:buNone/>
            </a:pPr>
            <a:r>
              <a:rPr lang="en-US" sz="1500" b="1" dirty="0">
                <a:solidFill>
                  <a:srgbClr val="C9C9C0"/>
                </a:solidFill>
                <a:latin typeface="Tomorrow" pitchFamily="34" charset="0"/>
                <a:ea typeface="Tomorrow" pitchFamily="34" charset="-122"/>
                <a:cs typeface="Tomorrow" pitchFamily="34" charset="-120"/>
              </a:rPr>
              <a:t>Programming Languages Used:</a:t>
            </a:r>
            <a:r>
              <a:rPr lang="en-US" sz="1500" dirty="0">
                <a:solidFill>
                  <a:srgbClr val="C9C9C0"/>
                </a:solidFill>
                <a:latin typeface="Tomorrow" pitchFamily="34" charset="0"/>
                <a:ea typeface="Tomorrow" pitchFamily="34" charset="-122"/>
                <a:cs typeface="Tomorrow" pitchFamily="34" charset="-120"/>
              </a:rPr>
              <a:t> Python, TypeScript/JavaScript, HTML/CSS</a:t>
            </a:r>
            <a:endParaRPr lang="en-US" sz="1500" dirty="0"/>
          </a:p>
        </p:txBody>
      </p:sp>
      <p:sp>
        <p:nvSpPr>
          <p:cNvPr id="5" name="Text 3"/>
          <p:cNvSpPr/>
          <p:nvPr/>
        </p:nvSpPr>
        <p:spPr>
          <a:xfrm>
            <a:off x="684252" y="2809756"/>
            <a:ext cx="2443758" cy="320754"/>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Tomorrow Semi Bold" pitchFamily="34" charset="0"/>
                <a:ea typeface="Tomorrow Semi Bold" pitchFamily="34" charset="-122"/>
                <a:cs typeface="Tomorrow Semi Bold" pitchFamily="34" charset="-120"/>
              </a:rPr>
              <a:t>🔧</a:t>
            </a:r>
            <a:r>
              <a:rPr lang="en-US" sz="1900" dirty="0">
                <a:solidFill>
                  <a:srgbClr val="EDEDE8"/>
                </a:solidFill>
                <a:latin typeface="Tomorrow Semi Bold" pitchFamily="34" charset="0"/>
                <a:ea typeface="Tomorrow Semi Bold" pitchFamily="34" charset="-122"/>
                <a:cs typeface="Tomorrow Semi Bold" pitchFamily="34" charset="-120"/>
              </a:rPr>
              <a:t> Backend</a:t>
            </a:r>
            <a:endParaRPr lang="en-US" sz="1900" dirty="0"/>
          </a:p>
        </p:txBody>
      </p:sp>
      <p:sp>
        <p:nvSpPr>
          <p:cNvPr id="6" name="Text 4"/>
          <p:cNvSpPr/>
          <p:nvPr/>
        </p:nvSpPr>
        <p:spPr>
          <a:xfrm>
            <a:off x="684252" y="3298984"/>
            <a:ext cx="4056817" cy="2041327"/>
          </a:xfrm>
          <a:prstGeom prst="rect">
            <a:avLst/>
          </a:prstGeom>
          <a:noFill/>
          <a:ln/>
        </p:spPr>
        <p:txBody>
          <a:bodyPr wrap="square" lIns="0" tIns="0" rIns="0" bIns="0" rtlCol="0" anchor="t"/>
          <a:lstStyle/>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FastAPI</a:t>
            </a:r>
            <a:endParaRPr lang="en-US" sz="1500" dirty="0"/>
          </a:p>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SQLAlchemy (ORM)</a:t>
            </a:r>
            <a:endParaRPr lang="en-US" sz="1500" dirty="0"/>
          </a:p>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Passlib/Bcrypt (Security)</a:t>
            </a:r>
            <a:endParaRPr lang="en-US" sz="1500" dirty="0"/>
          </a:p>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PyJWT (Authentication)</a:t>
            </a:r>
            <a:endParaRPr lang="en-US" sz="1500" dirty="0"/>
          </a:p>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PyMuPDF (PDF Parsing)</a:t>
            </a:r>
            <a:endParaRPr lang="en-US" sz="1500" dirty="0"/>
          </a:p>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spaCy (NLP)</a:t>
            </a:r>
            <a:endParaRPr lang="en-US" sz="1500" dirty="0"/>
          </a:p>
        </p:txBody>
      </p:sp>
      <p:sp>
        <p:nvSpPr>
          <p:cNvPr id="7" name="Text 5"/>
          <p:cNvSpPr/>
          <p:nvPr/>
        </p:nvSpPr>
        <p:spPr>
          <a:xfrm>
            <a:off x="5225653" y="2809756"/>
            <a:ext cx="2443758" cy="320754"/>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Tomorrow Semi Bold" pitchFamily="34" charset="0"/>
                <a:ea typeface="Tomorrow Semi Bold" pitchFamily="34" charset="-122"/>
                <a:cs typeface="Tomorrow Semi Bold" pitchFamily="34" charset="-120"/>
              </a:rPr>
              <a:t>🎨</a:t>
            </a:r>
            <a:r>
              <a:rPr lang="en-US" sz="1900" dirty="0">
                <a:solidFill>
                  <a:srgbClr val="EDEDE8"/>
                </a:solidFill>
                <a:latin typeface="Tomorrow Semi Bold" pitchFamily="34" charset="0"/>
                <a:ea typeface="Tomorrow Semi Bold" pitchFamily="34" charset="-122"/>
                <a:cs typeface="Tomorrow Semi Bold" pitchFamily="34" charset="-120"/>
              </a:rPr>
              <a:t> Frontend</a:t>
            </a:r>
            <a:endParaRPr lang="en-US" sz="1900" dirty="0"/>
          </a:p>
        </p:txBody>
      </p:sp>
      <p:sp>
        <p:nvSpPr>
          <p:cNvPr id="8" name="Text 6"/>
          <p:cNvSpPr/>
          <p:nvPr/>
        </p:nvSpPr>
        <p:spPr>
          <a:xfrm>
            <a:off x="5225653" y="3298984"/>
            <a:ext cx="4056817" cy="1341239"/>
          </a:xfrm>
          <a:prstGeom prst="rect">
            <a:avLst/>
          </a:prstGeom>
          <a:noFill/>
          <a:ln/>
        </p:spPr>
        <p:txBody>
          <a:bodyPr wrap="square" lIns="0" tIns="0" rIns="0" bIns="0" rtlCol="0" anchor="t"/>
          <a:lstStyle/>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React (via Vite)</a:t>
            </a:r>
            <a:endParaRPr lang="en-US" sz="1500" dirty="0"/>
          </a:p>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Tailwind CSS</a:t>
            </a:r>
            <a:endParaRPr lang="en-US" sz="1500" dirty="0"/>
          </a:p>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Lucide-React (Icons)</a:t>
            </a:r>
            <a:endParaRPr lang="en-US" sz="1500" dirty="0"/>
          </a:p>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Recharts (Data Visualization)</a:t>
            </a:r>
            <a:endParaRPr lang="en-US" sz="1500" dirty="0"/>
          </a:p>
        </p:txBody>
      </p:sp>
      <p:sp>
        <p:nvSpPr>
          <p:cNvPr id="9" name="Text 7"/>
          <p:cNvSpPr/>
          <p:nvPr/>
        </p:nvSpPr>
        <p:spPr>
          <a:xfrm>
            <a:off x="9767054" y="2809756"/>
            <a:ext cx="2443758" cy="320754"/>
          </a:xfrm>
          <a:prstGeom prst="rect">
            <a:avLst/>
          </a:prstGeom>
          <a:noFill/>
          <a:ln/>
        </p:spPr>
        <p:txBody>
          <a:bodyPr wrap="none" lIns="0" tIns="0" rIns="0" bIns="0" rtlCol="0" anchor="t"/>
          <a:lstStyle/>
          <a:p>
            <a:pPr marL="0" indent="0" algn="l">
              <a:lnSpc>
                <a:spcPts val="2400"/>
              </a:lnSpc>
              <a:buNone/>
            </a:pPr>
            <a:r>
              <a:rPr lang="en-US" sz="1900" dirty="0">
                <a:solidFill>
                  <a:srgbClr val="000000"/>
                </a:solidFill>
                <a:latin typeface="Tomorrow Semi Bold" pitchFamily="34" charset="0"/>
                <a:ea typeface="Tomorrow Semi Bold" pitchFamily="34" charset="-122"/>
                <a:cs typeface="Tomorrow Semi Bold" pitchFamily="34" charset="-120"/>
              </a:rPr>
              <a:t>📦</a:t>
            </a:r>
            <a:r>
              <a:rPr lang="en-US" sz="1900" dirty="0">
                <a:solidFill>
                  <a:srgbClr val="EDEDE8"/>
                </a:solidFill>
                <a:latin typeface="Tomorrow Semi Bold" pitchFamily="34" charset="0"/>
                <a:ea typeface="Tomorrow Semi Bold" pitchFamily="34" charset="-122"/>
                <a:cs typeface="Tomorrow Semi Bold" pitchFamily="34" charset="-120"/>
              </a:rPr>
              <a:t> Packaging</a:t>
            </a:r>
            <a:endParaRPr lang="en-US" sz="1900" dirty="0"/>
          </a:p>
        </p:txBody>
      </p:sp>
      <p:sp>
        <p:nvSpPr>
          <p:cNvPr id="10" name="Text 8"/>
          <p:cNvSpPr/>
          <p:nvPr/>
        </p:nvSpPr>
        <p:spPr>
          <a:xfrm>
            <a:off x="9767054" y="3298984"/>
            <a:ext cx="4194215" cy="641152"/>
          </a:xfrm>
          <a:prstGeom prst="rect">
            <a:avLst/>
          </a:prstGeom>
          <a:noFill/>
          <a:ln/>
        </p:spPr>
        <p:txBody>
          <a:bodyPr wrap="square" lIns="0" tIns="0" rIns="0" bIns="0" rtlCol="0" anchor="t"/>
          <a:lstStyle/>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Pywebview (Desktop Windowing)</a:t>
            </a:r>
            <a:endParaRPr lang="en-US" sz="1500" dirty="0"/>
          </a:p>
          <a:p>
            <a:pPr marL="342900" indent="-342900" algn="l">
              <a:lnSpc>
                <a:spcPts val="2250"/>
              </a:lnSpc>
              <a:buSzPct val="100000"/>
              <a:buChar char="•"/>
            </a:pPr>
            <a:r>
              <a:rPr lang="en-US" sz="1500" dirty="0">
                <a:solidFill>
                  <a:srgbClr val="C9C9C0"/>
                </a:solidFill>
                <a:latin typeface="Tomorrow" pitchFamily="34" charset="0"/>
                <a:ea typeface="Tomorrow" pitchFamily="34" charset="-122"/>
                <a:cs typeface="Tomorrow" pitchFamily="34" charset="-120"/>
              </a:rPr>
              <a:t>PyInstaller (Executable Bundling)</a:t>
            </a:r>
            <a:endParaRPr lang="en-US" sz="1500" dirty="0"/>
          </a:p>
        </p:txBody>
      </p:sp>
      <p:sp>
        <p:nvSpPr>
          <p:cNvPr id="11" name="Shape 9"/>
          <p:cNvSpPr/>
          <p:nvPr/>
        </p:nvSpPr>
        <p:spPr>
          <a:xfrm>
            <a:off x="684252" y="5588794"/>
            <a:ext cx="4308277" cy="1716643"/>
          </a:xfrm>
          <a:prstGeom prst="roundRect">
            <a:avLst>
              <a:gd name="adj" fmla="val 6392"/>
            </a:avLst>
          </a:prstGeom>
          <a:solidFill>
            <a:srgbClr val="1D1D1B"/>
          </a:solidFill>
          <a:ln w="22860">
            <a:solidFill>
              <a:srgbClr val="555553"/>
            </a:solidFill>
            <a:prstDash val="solid"/>
          </a:ln>
        </p:spPr>
      </p:sp>
      <p:sp>
        <p:nvSpPr>
          <p:cNvPr id="12" name="Shape 10"/>
          <p:cNvSpPr/>
          <p:nvPr/>
        </p:nvSpPr>
        <p:spPr>
          <a:xfrm>
            <a:off x="661392" y="5588794"/>
            <a:ext cx="91440" cy="1716643"/>
          </a:xfrm>
          <a:prstGeom prst="roundRect">
            <a:avLst>
              <a:gd name="adj" fmla="val 32072"/>
            </a:avLst>
          </a:prstGeom>
          <a:solidFill>
            <a:srgbClr val="E1E1DF"/>
          </a:solidFill>
          <a:ln/>
        </p:spPr>
      </p:sp>
      <p:sp>
        <p:nvSpPr>
          <p:cNvPr id="13" name="Text 11"/>
          <p:cNvSpPr/>
          <p:nvPr/>
        </p:nvSpPr>
        <p:spPr>
          <a:xfrm>
            <a:off x="971193" y="5807154"/>
            <a:ext cx="2875717" cy="305514"/>
          </a:xfrm>
          <a:prstGeom prst="rect">
            <a:avLst/>
          </a:prstGeom>
          <a:noFill/>
          <a:ln/>
        </p:spPr>
        <p:txBody>
          <a:bodyPr wrap="none" lIns="0" tIns="0" rIns="0" bIns="0" rtlCol="0" anchor="t"/>
          <a:lstStyle/>
          <a:p>
            <a:pPr marL="0" indent="0" algn="l">
              <a:lnSpc>
                <a:spcPts val="2400"/>
              </a:lnSpc>
              <a:buNone/>
            </a:pPr>
            <a:r>
              <a:rPr lang="en-US" sz="1900" dirty="0">
                <a:solidFill>
                  <a:srgbClr val="C9C9C0"/>
                </a:solidFill>
                <a:latin typeface="Tomorrow Semi Bold" pitchFamily="34" charset="0"/>
                <a:ea typeface="Tomorrow Semi Bold" pitchFamily="34" charset="-122"/>
                <a:cs typeface="Tomorrow Semi Bold" pitchFamily="34" charset="-120"/>
              </a:rPr>
              <a:t>Hardware Components</a:t>
            </a:r>
            <a:endParaRPr lang="en-US" sz="1900" dirty="0"/>
          </a:p>
        </p:txBody>
      </p:sp>
      <p:sp>
        <p:nvSpPr>
          <p:cNvPr id="14" name="Text 12"/>
          <p:cNvSpPr/>
          <p:nvPr/>
        </p:nvSpPr>
        <p:spPr>
          <a:xfrm>
            <a:off x="971193" y="6213753"/>
            <a:ext cx="3802975" cy="291108"/>
          </a:xfrm>
          <a:prstGeom prst="rect">
            <a:avLst/>
          </a:prstGeom>
          <a:noFill/>
          <a:ln/>
        </p:spPr>
        <p:txBody>
          <a:bodyPr wrap="none" lIns="0" tIns="0" rIns="0" bIns="0" rtlCol="0" anchor="t"/>
          <a:lstStyle/>
          <a:p>
            <a:pPr marL="0" indent="0" algn="l">
              <a:lnSpc>
                <a:spcPts val="2250"/>
              </a:lnSpc>
              <a:buNone/>
            </a:pPr>
            <a:r>
              <a:rPr lang="en-US" sz="1500" dirty="0">
                <a:solidFill>
                  <a:srgbClr val="C9C9C0"/>
                </a:solidFill>
                <a:latin typeface="Tomorrow" pitchFamily="34" charset="0"/>
                <a:ea typeface="Tomorrow" pitchFamily="34" charset="-122"/>
                <a:cs typeface="Tomorrow" pitchFamily="34" charset="-120"/>
              </a:rPr>
              <a:t>None (Software-only solution)</a:t>
            </a:r>
            <a:endParaRPr lang="en-US" sz="1500" dirty="0"/>
          </a:p>
        </p:txBody>
      </p:sp>
      <p:sp>
        <p:nvSpPr>
          <p:cNvPr id="15" name="Shape 13"/>
          <p:cNvSpPr/>
          <p:nvPr/>
        </p:nvSpPr>
        <p:spPr>
          <a:xfrm>
            <a:off x="5161002" y="5588794"/>
            <a:ext cx="4308277" cy="1716643"/>
          </a:xfrm>
          <a:prstGeom prst="roundRect">
            <a:avLst>
              <a:gd name="adj" fmla="val 6392"/>
            </a:avLst>
          </a:prstGeom>
          <a:solidFill>
            <a:srgbClr val="1D1D1B"/>
          </a:solidFill>
          <a:ln w="22860">
            <a:solidFill>
              <a:srgbClr val="555553"/>
            </a:solidFill>
            <a:prstDash val="solid"/>
          </a:ln>
        </p:spPr>
      </p:sp>
      <p:sp>
        <p:nvSpPr>
          <p:cNvPr id="16" name="Shape 14"/>
          <p:cNvSpPr/>
          <p:nvPr/>
        </p:nvSpPr>
        <p:spPr>
          <a:xfrm>
            <a:off x="5138142" y="5588794"/>
            <a:ext cx="91440" cy="1716643"/>
          </a:xfrm>
          <a:prstGeom prst="roundRect">
            <a:avLst>
              <a:gd name="adj" fmla="val 32072"/>
            </a:avLst>
          </a:prstGeom>
          <a:solidFill>
            <a:srgbClr val="E1E1DF"/>
          </a:solidFill>
          <a:ln/>
        </p:spPr>
      </p:sp>
      <p:sp>
        <p:nvSpPr>
          <p:cNvPr id="17" name="Text 15"/>
          <p:cNvSpPr/>
          <p:nvPr/>
        </p:nvSpPr>
        <p:spPr>
          <a:xfrm>
            <a:off x="5447943" y="5807154"/>
            <a:ext cx="2443758" cy="305514"/>
          </a:xfrm>
          <a:prstGeom prst="rect">
            <a:avLst/>
          </a:prstGeom>
          <a:noFill/>
          <a:ln/>
        </p:spPr>
        <p:txBody>
          <a:bodyPr wrap="none" lIns="0" tIns="0" rIns="0" bIns="0" rtlCol="0" anchor="t"/>
          <a:lstStyle/>
          <a:p>
            <a:pPr marL="0" indent="0" algn="l">
              <a:lnSpc>
                <a:spcPts val="2400"/>
              </a:lnSpc>
              <a:buNone/>
            </a:pPr>
            <a:r>
              <a:rPr lang="en-US" sz="1900" dirty="0">
                <a:solidFill>
                  <a:srgbClr val="C9C9C0"/>
                </a:solidFill>
                <a:latin typeface="Tomorrow Semi Bold" pitchFamily="34" charset="0"/>
                <a:ea typeface="Tomorrow Semi Bold" pitchFamily="34" charset="-122"/>
                <a:cs typeface="Tomorrow Semi Bold" pitchFamily="34" charset="-120"/>
              </a:rPr>
              <a:t>Database Used</a:t>
            </a:r>
            <a:endParaRPr lang="en-US" sz="1900" dirty="0"/>
          </a:p>
        </p:txBody>
      </p:sp>
      <p:sp>
        <p:nvSpPr>
          <p:cNvPr id="18" name="Text 16"/>
          <p:cNvSpPr/>
          <p:nvPr/>
        </p:nvSpPr>
        <p:spPr>
          <a:xfrm>
            <a:off x="5447943" y="6213753"/>
            <a:ext cx="3802975" cy="873323"/>
          </a:xfrm>
          <a:prstGeom prst="rect">
            <a:avLst/>
          </a:prstGeom>
          <a:noFill/>
          <a:ln/>
        </p:spPr>
        <p:txBody>
          <a:bodyPr wrap="square" lIns="0" tIns="0" rIns="0" bIns="0" rtlCol="0" anchor="t"/>
          <a:lstStyle/>
          <a:p>
            <a:pPr marL="0" indent="0" algn="l">
              <a:lnSpc>
                <a:spcPts val="2250"/>
              </a:lnSpc>
              <a:buNone/>
            </a:pPr>
            <a:r>
              <a:rPr lang="en-US" sz="1500" dirty="0">
                <a:solidFill>
                  <a:srgbClr val="C9C9C0"/>
                </a:solidFill>
                <a:latin typeface="Tomorrow" pitchFamily="34" charset="0"/>
                <a:ea typeface="Tomorrow" pitchFamily="34" charset="-122"/>
                <a:cs typeface="Tomorrow" pitchFamily="34" charset="-120"/>
              </a:rPr>
              <a:t>SQLite (Designed for MVC/local MVP, strictly typed via SQLAlchemy for future smooth migration to PostgreSQL).</a:t>
            </a:r>
            <a:endParaRPr lang="en-US" sz="1500" dirty="0"/>
          </a:p>
        </p:txBody>
      </p:sp>
      <p:sp>
        <p:nvSpPr>
          <p:cNvPr id="19" name="Shape 17"/>
          <p:cNvSpPr/>
          <p:nvPr/>
        </p:nvSpPr>
        <p:spPr>
          <a:xfrm>
            <a:off x="9637752" y="5588794"/>
            <a:ext cx="4308277" cy="1716643"/>
          </a:xfrm>
          <a:prstGeom prst="roundRect">
            <a:avLst>
              <a:gd name="adj" fmla="val 6392"/>
            </a:avLst>
          </a:prstGeom>
          <a:solidFill>
            <a:srgbClr val="1D1D1B"/>
          </a:solidFill>
          <a:ln w="22860">
            <a:solidFill>
              <a:srgbClr val="555553"/>
            </a:solidFill>
            <a:prstDash val="solid"/>
          </a:ln>
        </p:spPr>
      </p:sp>
      <p:sp>
        <p:nvSpPr>
          <p:cNvPr id="20" name="Shape 18"/>
          <p:cNvSpPr/>
          <p:nvPr/>
        </p:nvSpPr>
        <p:spPr>
          <a:xfrm>
            <a:off x="9614892" y="5588794"/>
            <a:ext cx="91440" cy="1716643"/>
          </a:xfrm>
          <a:prstGeom prst="roundRect">
            <a:avLst>
              <a:gd name="adj" fmla="val 32072"/>
            </a:avLst>
          </a:prstGeom>
          <a:solidFill>
            <a:srgbClr val="E1E1DF"/>
          </a:solidFill>
          <a:ln/>
        </p:spPr>
      </p:sp>
      <p:sp>
        <p:nvSpPr>
          <p:cNvPr id="21" name="Text 19"/>
          <p:cNvSpPr/>
          <p:nvPr/>
        </p:nvSpPr>
        <p:spPr>
          <a:xfrm>
            <a:off x="9924693" y="5807154"/>
            <a:ext cx="2912031" cy="305514"/>
          </a:xfrm>
          <a:prstGeom prst="rect">
            <a:avLst/>
          </a:prstGeom>
          <a:noFill/>
          <a:ln/>
        </p:spPr>
        <p:txBody>
          <a:bodyPr wrap="none" lIns="0" tIns="0" rIns="0" bIns="0" rtlCol="0" anchor="t"/>
          <a:lstStyle/>
          <a:p>
            <a:pPr marL="0" indent="0" algn="l">
              <a:lnSpc>
                <a:spcPts val="2400"/>
              </a:lnSpc>
              <a:buNone/>
            </a:pPr>
            <a:r>
              <a:rPr lang="en-US" sz="1900" dirty="0">
                <a:solidFill>
                  <a:srgbClr val="C9C9C0"/>
                </a:solidFill>
                <a:latin typeface="Tomorrow Semi Bold" pitchFamily="34" charset="0"/>
                <a:ea typeface="Tomorrow Semi Bold" pitchFamily="34" charset="-122"/>
                <a:cs typeface="Tomorrow Semi Bold" pitchFamily="34" charset="-120"/>
              </a:rPr>
              <a:t>APIs / Tools / Platforms</a:t>
            </a:r>
            <a:endParaRPr lang="en-US" sz="1900" dirty="0"/>
          </a:p>
        </p:txBody>
      </p:sp>
      <p:sp>
        <p:nvSpPr>
          <p:cNvPr id="22" name="Text 20"/>
          <p:cNvSpPr/>
          <p:nvPr/>
        </p:nvSpPr>
        <p:spPr>
          <a:xfrm>
            <a:off x="9924693" y="6213753"/>
            <a:ext cx="3802975" cy="582216"/>
          </a:xfrm>
          <a:prstGeom prst="rect">
            <a:avLst/>
          </a:prstGeom>
          <a:noFill/>
          <a:ln/>
        </p:spPr>
        <p:txBody>
          <a:bodyPr wrap="square" lIns="0" tIns="0" rIns="0" bIns="0" rtlCol="0" anchor="t"/>
          <a:lstStyle/>
          <a:p>
            <a:pPr marL="0" indent="0" algn="l">
              <a:lnSpc>
                <a:spcPts val="2250"/>
              </a:lnSpc>
              <a:buNone/>
            </a:pPr>
            <a:r>
              <a:rPr lang="en-US" sz="1500" dirty="0">
                <a:solidFill>
                  <a:srgbClr val="C9C9C0"/>
                </a:solidFill>
                <a:latin typeface="Tomorrow" pitchFamily="34" charset="0"/>
                <a:ea typeface="Tomorrow" pitchFamily="34" charset="-122"/>
                <a:cs typeface="Tomorrow" pitchFamily="34" charset="-120"/>
              </a:rPr>
              <a:t>Node.js/npm (Frontend tooling), RESTful API Architecture.</a:t>
            </a:r>
            <a:endParaRPr lang="en-US" sz="1500" dirty="0"/>
          </a:p>
        </p:txBody>
      </p:sp>
      <p:sp>
        <p:nvSpPr>
          <p:cNvPr id="23" name="Rectangle 22">
            <a:extLst>
              <a:ext uri="{FF2B5EF4-FFF2-40B4-BE49-F238E27FC236}">
                <a16:creationId xmlns:a16="http://schemas.microsoft.com/office/drawing/2014/main" id="{A530D18D-7E3B-970F-6966-258CD2DBDDD6}"/>
              </a:ext>
            </a:extLst>
          </p:cNvPr>
          <p:cNvSpPr/>
          <p:nvPr/>
        </p:nvSpPr>
        <p:spPr>
          <a:xfrm>
            <a:off x="12754466" y="7550870"/>
            <a:ext cx="1875934" cy="678730"/>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9266" y="283118"/>
            <a:ext cx="6455688"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Architecture Overview</a:t>
            </a:r>
            <a:endParaRPr lang="en-US" sz="4450" dirty="0"/>
          </a:p>
        </p:txBody>
      </p:sp>
      <p:sp>
        <p:nvSpPr>
          <p:cNvPr id="4" name="Rectangle 3">
            <a:extLst>
              <a:ext uri="{FF2B5EF4-FFF2-40B4-BE49-F238E27FC236}">
                <a16:creationId xmlns:a16="http://schemas.microsoft.com/office/drawing/2014/main" id="{A7CDB607-DD05-2D7A-703A-758AA4DD8C81}"/>
              </a:ext>
            </a:extLst>
          </p:cNvPr>
          <p:cNvSpPr/>
          <p:nvPr/>
        </p:nvSpPr>
        <p:spPr>
          <a:xfrm>
            <a:off x="12754466" y="7550870"/>
            <a:ext cx="1875934" cy="678730"/>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Image 0" descr="preencoded.png">
            <a:extLst>
              <a:ext uri="{FF2B5EF4-FFF2-40B4-BE49-F238E27FC236}">
                <a16:creationId xmlns:a16="http://schemas.microsoft.com/office/drawing/2014/main" id="{43152725-882F-4DA0-E3A1-686D314EC064}"/>
              </a:ext>
            </a:extLst>
          </p:cNvPr>
          <p:cNvPicPr>
            <a:picLocks noChangeAspect="1"/>
          </p:cNvPicPr>
          <p:nvPr/>
        </p:nvPicPr>
        <p:blipFill>
          <a:blip r:embed="rId3"/>
          <a:stretch>
            <a:fillRect/>
          </a:stretch>
        </p:blipFill>
        <p:spPr>
          <a:xfrm>
            <a:off x="292231" y="970960"/>
            <a:ext cx="14027084" cy="72586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78788"/>
            <a:ext cx="8762048"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Key Architectural Components</a:t>
            </a:r>
            <a:endParaRPr lang="en-US" sz="4450" dirty="0"/>
          </a:p>
        </p:txBody>
      </p:sp>
      <p:sp>
        <p:nvSpPr>
          <p:cNvPr id="3" name="Text 1"/>
          <p:cNvSpPr/>
          <p:nvPr/>
        </p:nvSpPr>
        <p:spPr>
          <a:xfrm>
            <a:off x="793790" y="194119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Light" pitchFamily="34" charset="0"/>
                <a:ea typeface="Tomorrow Light" pitchFamily="34" charset="-122"/>
                <a:cs typeface="Tomorrow Light" pitchFamily="34" charset="-120"/>
              </a:rPr>
              <a:t>01</a:t>
            </a:r>
            <a:endParaRPr lang="en-US" sz="1750" dirty="0"/>
          </a:p>
        </p:txBody>
      </p:sp>
      <p:sp>
        <p:nvSpPr>
          <p:cNvPr id="4" name="Shape 2"/>
          <p:cNvSpPr/>
          <p:nvPr/>
        </p:nvSpPr>
        <p:spPr>
          <a:xfrm>
            <a:off x="793790" y="2296239"/>
            <a:ext cx="4196358" cy="30480"/>
          </a:xfrm>
          <a:prstGeom prst="rect">
            <a:avLst/>
          </a:prstGeom>
          <a:solidFill>
            <a:srgbClr val="E1E1DF"/>
          </a:solidFill>
          <a:ln/>
        </p:spPr>
      </p:sp>
      <p:sp>
        <p:nvSpPr>
          <p:cNvPr id="5" name="Text 3"/>
          <p:cNvSpPr/>
          <p:nvPr/>
        </p:nvSpPr>
        <p:spPr>
          <a:xfrm>
            <a:off x="793790" y="24705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Desktop GUI</a:t>
            </a:r>
            <a:endParaRPr lang="en-US" sz="2200" dirty="0"/>
          </a:p>
        </p:txBody>
      </p:sp>
      <p:sp>
        <p:nvSpPr>
          <p:cNvPr id="6" name="Text 4"/>
          <p:cNvSpPr/>
          <p:nvPr/>
        </p:nvSpPr>
        <p:spPr>
          <a:xfrm>
            <a:off x="793790" y="2960965"/>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user-facing application built with React/Vite, compiled into static files for desktop deployment.</a:t>
            </a:r>
            <a:endParaRPr lang="en-US" sz="1750" dirty="0"/>
          </a:p>
        </p:txBody>
      </p:sp>
      <p:sp>
        <p:nvSpPr>
          <p:cNvPr id="7" name="Text 5"/>
          <p:cNvSpPr/>
          <p:nvPr/>
        </p:nvSpPr>
        <p:spPr>
          <a:xfrm>
            <a:off x="5216962" y="194119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Light" pitchFamily="34" charset="0"/>
                <a:ea typeface="Tomorrow Light" pitchFamily="34" charset="-122"/>
                <a:cs typeface="Tomorrow Light" pitchFamily="34" charset="-120"/>
              </a:rPr>
              <a:t>02</a:t>
            </a:r>
            <a:endParaRPr lang="en-US" sz="1750" dirty="0"/>
          </a:p>
        </p:txBody>
      </p:sp>
      <p:sp>
        <p:nvSpPr>
          <p:cNvPr id="8" name="Shape 6"/>
          <p:cNvSpPr/>
          <p:nvPr/>
        </p:nvSpPr>
        <p:spPr>
          <a:xfrm>
            <a:off x="5216962" y="2296239"/>
            <a:ext cx="4196358" cy="30480"/>
          </a:xfrm>
          <a:prstGeom prst="rect">
            <a:avLst/>
          </a:prstGeom>
          <a:solidFill>
            <a:srgbClr val="E1E1DF"/>
          </a:solidFill>
          <a:ln/>
        </p:spPr>
      </p:sp>
      <p:sp>
        <p:nvSpPr>
          <p:cNvPr id="9" name="Text 7"/>
          <p:cNvSpPr/>
          <p:nvPr/>
        </p:nvSpPr>
        <p:spPr>
          <a:xfrm>
            <a:off x="5216962" y="2470547"/>
            <a:ext cx="3261122"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REST API / JSON Layer</a:t>
            </a:r>
            <a:endParaRPr lang="en-US" sz="2200" dirty="0"/>
          </a:p>
        </p:txBody>
      </p:sp>
      <p:sp>
        <p:nvSpPr>
          <p:cNvPr id="10" name="Text 8"/>
          <p:cNvSpPr/>
          <p:nvPr/>
        </p:nvSpPr>
        <p:spPr>
          <a:xfrm>
            <a:off x="5216962" y="2960965"/>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communication interface enabling seamless data exchange between the Desktop GUI and the FastAPI Backend.</a:t>
            </a:r>
            <a:endParaRPr lang="en-US" sz="1750" dirty="0"/>
          </a:p>
        </p:txBody>
      </p:sp>
      <p:sp>
        <p:nvSpPr>
          <p:cNvPr id="11" name="Text 9"/>
          <p:cNvSpPr/>
          <p:nvPr/>
        </p:nvSpPr>
        <p:spPr>
          <a:xfrm>
            <a:off x="9640133" y="194119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Light" pitchFamily="34" charset="0"/>
                <a:ea typeface="Tomorrow Light" pitchFamily="34" charset="-122"/>
                <a:cs typeface="Tomorrow Light" pitchFamily="34" charset="-120"/>
              </a:rPr>
              <a:t>03</a:t>
            </a:r>
            <a:endParaRPr lang="en-US" sz="1750" dirty="0"/>
          </a:p>
        </p:txBody>
      </p:sp>
      <p:sp>
        <p:nvSpPr>
          <p:cNvPr id="12" name="Shape 10"/>
          <p:cNvSpPr/>
          <p:nvPr/>
        </p:nvSpPr>
        <p:spPr>
          <a:xfrm>
            <a:off x="9640133" y="2296239"/>
            <a:ext cx="4196358" cy="30480"/>
          </a:xfrm>
          <a:prstGeom prst="rect">
            <a:avLst/>
          </a:prstGeom>
          <a:solidFill>
            <a:srgbClr val="E1E1DF"/>
          </a:solidFill>
          <a:ln/>
        </p:spPr>
      </p:sp>
      <p:sp>
        <p:nvSpPr>
          <p:cNvPr id="13" name="Text 11"/>
          <p:cNvSpPr/>
          <p:nvPr/>
        </p:nvSpPr>
        <p:spPr>
          <a:xfrm>
            <a:off x="9640133" y="2470547"/>
            <a:ext cx="3736896"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FastAPI Backend (Python)</a:t>
            </a:r>
            <a:endParaRPr lang="en-US" sz="2200" dirty="0"/>
          </a:p>
        </p:txBody>
      </p:sp>
      <p:sp>
        <p:nvSpPr>
          <p:cNvPr id="14" name="Text 12"/>
          <p:cNvSpPr/>
          <p:nvPr/>
        </p:nvSpPr>
        <p:spPr>
          <a:xfrm>
            <a:off x="9640133" y="2960965"/>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core server-side application logic, written in Python, orchestrating various services.</a:t>
            </a:r>
            <a:endParaRPr lang="en-US" sz="1750" dirty="0"/>
          </a:p>
        </p:txBody>
      </p:sp>
      <p:sp>
        <p:nvSpPr>
          <p:cNvPr id="15" name="Text 13"/>
          <p:cNvSpPr/>
          <p:nvPr/>
        </p:nvSpPr>
        <p:spPr>
          <a:xfrm>
            <a:off x="793790" y="444650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Light" pitchFamily="34" charset="0"/>
                <a:ea typeface="Tomorrow Light" pitchFamily="34" charset="-122"/>
                <a:cs typeface="Tomorrow Light" pitchFamily="34" charset="-120"/>
              </a:rPr>
              <a:t>04</a:t>
            </a:r>
            <a:endParaRPr lang="en-US" sz="1750" dirty="0"/>
          </a:p>
        </p:txBody>
      </p:sp>
      <p:sp>
        <p:nvSpPr>
          <p:cNvPr id="16" name="Shape 14"/>
          <p:cNvSpPr/>
          <p:nvPr/>
        </p:nvSpPr>
        <p:spPr>
          <a:xfrm>
            <a:off x="793790" y="4801553"/>
            <a:ext cx="6407944" cy="30480"/>
          </a:xfrm>
          <a:prstGeom prst="rect">
            <a:avLst/>
          </a:prstGeom>
          <a:solidFill>
            <a:srgbClr val="E1E1DF"/>
          </a:solidFill>
          <a:ln/>
        </p:spPr>
      </p:sp>
      <p:sp>
        <p:nvSpPr>
          <p:cNvPr id="17" name="Text 15"/>
          <p:cNvSpPr/>
          <p:nvPr/>
        </p:nvSpPr>
        <p:spPr>
          <a:xfrm>
            <a:off x="793790" y="49758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Backend Modules</a:t>
            </a:r>
            <a:endParaRPr lang="en-US" sz="2200" dirty="0"/>
          </a:p>
        </p:txBody>
      </p:sp>
      <p:sp>
        <p:nvSpPr>
          <p:cNvPr id="18" name="Text 16"/>
          <p:cNvSpPr/>
          <p:nvPr/>
        </p:nvSpPr>
        <p:spPr>
          <a:xfrm>
            <a:off x="793790" y="5466278"/>
            <a:ext cx="6407944" cy="1814513"/>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NLP &amp; AI: Responsible for parsing documents, extracting entities, and applying AI-driven insights. Gamification: Manages assessment scoring, XP calculation, and leaderboard updates. Auth: Handles secure user registration, authentication (JWT), and password hashing.</a:t>
            </a:r>
            <a:endParaRPr lang="en-US" sz="1750" dirty="0"/>
          </a:p>
        </p:txBody>
      </p:sp>
      <p:sp>
        <p:nvSpPr>
          <p:cNvPr id="19" name="Text 17"/>
          <p:cNvSpPr/>
          <p:nvPr/>
        </p:nvSpPr>
        <p:spPr>
          <a:xfrm>
            <a:off x="7428548" y="444650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Light" pitchFamily="34" charset="0"/>
                <a:ea typeface="Tomorrow Light" pitchFamily="34" charset="-122"/>
                <a:cs typeface="Tomorrow Light" pitchFamily="34" charset="-120"/>
              </a:rPr>
              <a:t>05</a:t>
            </a:r>
            <a:endParaRPr lang="en-US" sz="1750" dirty="0"/>
          </a:p>
        </p:txBody>
      </p:sp>
      <p:sp>
        <p:nvSpPr>
          <p:cNvPr id="20" name="Shape 18"/>
          <p:cNvSpPr/>
          <p:nvPr/>
        </p:nvSpPr>
        <p:spPr>
          <a:xfrm>
            <a:off x="7428548" y="4801553"/>
            <a:ext cx="6407944" cy="30480"/>
          </a:xfrm>
          <a:prstGeom prst="rect">
            <a:avLst/>
          </a:prstGeom>
          <a:solidFill>
            <a:srgbClr val="E1E1DF"/>
          </a:solidFill>
          <a:ln/>
        </p:spPr>
      </p:sp>
      <p:sp>
        <p:nvSpPr>
          <p:cNvPr id="21" name="Text 19"/>
          <p:cNvSpPr/>
          <p:nvPr/>
        </p:nvSpPr>
        <p:spPr>
          <a:xfrm>
            <a:off x="7428548" y="49758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SQLite Database</a:t>
            </a:r>
            <a:endParaRPr lang="en-US" sz="2200" dirty="0"/>
          </a:p>
        </p:txBody>
      </p:sp>
      <p:sp>
        <p:nvSpPr>
          <p:cNvPr id="22" name="Text 20"/>
          <p:cNvSpPr/>
          <p:nvPr/>
        </p:nvSpPr>
        <p:spPr>
          <a:xfrm>
            <a:off x="7428548" y="5466278"/>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persistent data store, designed for local MVP with strict typing via SQLAlchemy for future scalability.</a:t>
            </a:r>
            <a:endParaRPr lang="en-US" sz="1750" dirty="0"/>
          </a:p>
        </p:txBody>
      </p:sp>
      <p:sp>
        <p:nvSpPr>
          <p:cNvPr id="23" name="Rectangle 22">
            <a:extLst>
              <a:ext uri="{FF2B5EF4-FFF2-40B4-BE49-F238E27FC236}">
                <a16:creationId xmlns:a16="http://schemas.microsoft.com/office/drawing/2014/main" id="{5652EE88-5A38-29F8-49D8-8E1650626A2F}"/>
              </a:ext>
            </a:extLst>
          </p:cNvPr>
          <p:cNvSpPr/>
          <p:nvPr/>
        </p:nvSpPr>
        <p:spPr>
          <a:xfrm>
            <a:off x="12754466" y="7550870"/>
            <a:ext cx="1875934" cy="678730"/>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065734" y="1299091"/>
            <a:ext cx="2254448" cy="237649"/>
          </a:xfrm>
          <a:prstGeom prst="rect">
            <a:avLst/>
          </a:prstGeom>
          <a:noFill/>
          <a:ln/>
        </p:spPr>
        <p:txBody>
          <a:bodyPr wrap="none" lIns="0" tIns="0" rIns="0" bIns="0" rtlCol="0" anchor="t"/>
          <a:lstStyle/>
          <a:p>
            <a:pPr marL="0" indent="0" algn="l">
              <a:lnSpc>
                <a:spcPts val="1850"/>
              </a:lnSpc>
              <a:buNone/>
            </a:pPr>
            <a:r>
              <a:rPr lang="en-US" sz="1450" dirty="0">
                <a:solidFill>
                  <a:srgbClr val="E1E1DF"/>
                </a:solidFill>
                <a:latin typeface="Tomorrow Semi Bold" pitchFamily="34" charset="0"/>
                <a:ea typeface="Tomorrow Semi Bold" pitchFamily="34" charset="-122"/>
                <a:cs typeface="Tomorrow Semi Bold" pitchFamily="34" charset="-120"/>
              </a:rPr>
              <a:t>Data Flow &amp; Innovation</a:t>
            </a:r>
            <a:endParaRPr lang="en-US" sz="1450" dirty="0"/>
          </a:p>
        </p:txBody>
      </p:sp>
      <p:sp>
        <p:nvSpPr>
          <p:cNvPr id="3" name="Text 1"/>
          <p:cNvSpPr/>
          <p:nvPr/>
        </p:nvSpPr>
        <p:spPr>
          <a:xfrm>
            <a:off x="2065734" y="1577459"/>
            <a:ext cx="3803928" cy="475417"/>
          </a:xfrm>
          <a:prstGeom prst="rect">
            <a:avLst/>
          </a:prstGeom>
          <a:noFill/>
          <a:ln/>
        </p:spPr>
        <p:txBody>
          <a:bodyPr wrap="none" lIns="0" tIns="0" rIns="0" bIns="0" rtlCol="0" anchor="t"/>
          <a:lstStyle/>
          <a:p>
            <a:pPr marL="0" indent="0" algn="l">
              <a:lnSpc>
                <a:spcPts val="3700"/>
              </a:lnSpc>
              <a:buNone/>
            </a:pPr>
            <a:r>
              <a:rPr lang="en-US" sz="2950" dirty="0">
                <a:solidFill>
                  <a:srgbClr val="EDEDE8"/>
                </a:solidFill>
                <a:latin typeface="Tomorrow Semi Bold" pitchFamily="34" charset="0"/>
                <a:ea typeface="Tomorrow Semi Bold" pitchFamily="34" charset="-122"/>
                <a:cs typeface="Tomorrow Semi Bold" pitchFamily="34" charset="-120"/>
              </a:rPr>
              <a:t>How It All Connects</a:t>
            </a:r>
            <a:endParaRPr lang="en-US" sz="2950" dirty="0"/>
          </a:p>
        </p:txBody>
      </p:sp>
      <p:sp>
        <p:nvSpPr>
          <p:cNvPr id="4" name="Text 2"/>
          <p:cNvSpPr/>
          <p:nvPr/>
        </p:nvSpPr>
        <p:spPr>
          <a:xfrm>
            <a:off x="2065734" y="2307908"/>
            <a:ext cx="2282309" cy="285274"/>
          </a:xfrm>
          <a:prstGeom prst="rect">
            <a:avLst/>
          </a:prstGeom>
          <a:noFill/>
          <a:ln/>
        </p:spPr>
        <p:txBody>
          <a:bodyPr wrap="none" lIns="0" tIns="0" rIns="0" bIns="0" rtlCol="0" anchor="t"/>
          <a:lstStyle/>
          <a:p>
            <a:pPr marL="0" indent="0" algn="l">
              <a:lnSpc>
                <a:spcPts val="2200"/>
              </a:lnSpc>
              <a:buNone/>
            </a:pPr>
            <a:r>
              <a:rPr lang="en-US" sz="1750" dirty="0">
                <a:solidFill>
                  <a:srgbClr val="EDEDE8"/>
                </a:solidFill>
                <a:latin typeface="Tomorrow Semi Bold" pitchFamily="34" charset="0"/>
                <a:ea typeface="Tomorrow Semi Bold" pitchFamily="34" charset="-122"/>
                <a:cs typeface="Tomorrow Semi Bold" pitchFamily="34" charset="-120"/>
              </a:rPr>
              <a:t>Data Flow</a:t>
            </a:r>
            <a:endParaRPr lang="en-US" sz="1750" dirty="0"/>
          </a:p>
        </p:txBody>
      </p:sp>
      <p:sp>
        <p:nvSpPr>
          <p:cNvPr id="5" name="Text 3"/>
          <p:cNvSpPr/>
          <p:nvPr/>
        </p:nvSpPr>
        <p:spPr>
          <a:xfrm>
            <a:off x="2065734" y="2695218"/>
            <a:ext cx="5063728" cy="1227773"/>
          </a:xfrm>
          <a:prstGeom prst="rect">
            <a:avLst/>
          </a:prstGeom>
          <a:noFill/>
          <a:ln/>
        </p:spPr>
        <p:txBody>
          <a:bodyPr wrap="square" lIns="0" tIns="0" rIns="0" bIns="0" rtlCol="0" anchor="t"/>
          <a:lstStyle/>
          <a:p>
            <a:pPr marL="0" indent="0" algn="l">
              <a:lnSpc>
                <a:spcPts val="1600"/>
              </a:lnSpc>
              <a:buNone/>
            </a:pPr>
            <a:r>
              <a:rPr lang="en-US" sz="1150" dirty="0">
                <a:solidFill>
                  <a:srgbClr val="C9C9C0"/>
                </a:solidFill>
                <a:latin typeface="Tomorrow" pitchFamily="34" charset="0"/>
                <a:ea typeface="Tomorrow" pitchFamily="34" charset="-122"/>
                <a:cs typeface="Tomorrow" pitchFamily="34" charset="-120"/>
              </a:rPr>
              <a:t>The user interacts with the React frontend inside a native desktop window. The frontend makes asynchronous API calls (</a:t>
            </a:r>
            <a:r>
              <a:rPr lang="en-US" sz="1150" dirty="0">
                <a:solidFill>
                  <a:srgbClr val="C9C9C0"/>
                </a:solidFill>
                <a:highlight>
                  <a:srgbClr val="2A2A28"/>
                </a:highlight>
                <a:latin typeface="Consolas" pitchFamily="34" charset="0"/>
                <a:ea typeface="Consolas" pitchFamily="34" charset="-122"/>
                <a:cs typeface="Consolas" pitchFamily="34" charset="-120"/>
              </a:rPr>
              <a:t>fetch</a:t>
            </a:r>
            <a:r>
              <a:rPr lang="en-US" sz="1150" dirty="0">
                <a:solidFill>
                  <a:srgbClr val="C9C9C0"/>
                </a:solidFill>
                <a:latin typeface="Tomorrow" pitchFamily="34" charset="0"/>
                <a:ea typeface="Tomorrow" pitchFamily="34" charset="-122"/>
                <a:cs typeface="Tomorrow" pitchFamily="34" charset="-120"/>
              </a:rPr>
              <a:t>) to the local FastAPI backend. The backend processes the logic (e.g., parsing a resume or verifying a password), reads/writes to the SQLite database via SQLAlchemy, and returns JSON payloads back to the frontend to update the React state.</a:t>
            </a:r>
            <a:endParaRPr lang="en-US" sz="1150" dirty="0"/>
          </a:p>
        </p:txBody>
      </p:sp>
      <p:sp>
        <p:nvSpPr>
          <p:cNvPr id="6" name="Text 4"/>
          <p:cNvSpPr/>
          <p:nvPr/>
        </p:nvSpPr>
        <p:spPr>
          <a:xfrm>
            <a:off x="2065734" y="4025027"/>
            <a:ext cx="3036570" cy="285274"/>
          </a:xfrm>
          <a:prstGeom prst="rect">
            <a:avLst/>
          </a:prstGeom>
          <a:noFill/>
          <a:ln/>
        </p:spPr>
        <p:txBody>
          <a:bodyPr wrap="none" lIns="0" tIns="0" rIns="0" bIns="0" rtlCol="0" anchor="t"/>
          <a:lstStyle/>
          <a:p>
            <a:pPr marL="0" indent="0" algn="l">
              <a:lnSpc>
                <a:spcPts val="2200"/>
              </a:lnSpc>
              <a:buNone/>
            </a:pPr>
            <a:r>
              <a:rPr lang="en-US" sz="1750" dirty="0">
                <a:solidFill>
                  <a:srgbClr val="EDEDE8"/>
                </a:solidFill>
                <a:latin typeface="Tomorrow Semi Bold" pitchFamily="34" charset="0"/>
                <a:ea typeface="Tomorrow Semi Bold" pitchFamily="34" charset="-122"/>
                <a:cs typeface="Tomorrow Semi Bold" pitchFamily="34" charset="-120"/>
              </a:rPr>
              <a:t>How Components Interact</a:t>
            </a:r>
            <a:endParaRPr lang="en-US" sz="1750" dirty="0"/>
          </a:p>
        </p:txBody>
      </p:sp>
      <p:sp>
        <p:nvSpPr>
          <p:cNvPr id="7" name="Text 5"/>
          <p:cNvSpPr/>
          <p:nvPr/>
        </p:nvSpPr>
        <p:spPr>
          <a:xfrm>
            <a:off x="2065734" y="4412337"/>
            <a:ext cx="5063728" cy="1016794"/>
          </a:xfrm>
          <a:prstGeom prst="rect">
            <a:avLst/>
          </a:prstGeom>
          <a:noFill/>
          <a:ln/>
        </p:spPr>
        <p:txBody>
          <a:bodyPr wrap="square" lIns="0" tIns="0" rIns="0" bIns="0" rtlCol="0" anchor="t"/>
          <a:lstStyle/>
          <a:p>
            <a:pPr marL="0" indent="0" algn="l">
              <a:lnSpc>
                <a:spcPts val="1600"/>
              </a:lnSpc>
              <a:buNone/>
            </a:pPr>
            <a:r>
              <a:rPr lang="en-US" sz="1150" dirty="0">
                <a:solidFill>
                  <a:srgbClr val="C9C9C0"/>
                </a:solidFill>
                <a:latin typeface="Tomorrow" pitchFamily="34" charset="0"/>
                <a:ea typeface="Tomorrow" pitchFamily="34" charset="-122"/>
                <a:cs typeface="Tomorrow" pitchFamily="34" charset="-120"/>
              </a:rPr>
              <a:t>Both the backend server and the webview GUI are wrapped into a single executable. The Python script spawns a lightweight local Uvicorn server in a background thread and then opens the Pywebview window pointing to localhost, serving the bundled Vite HTML/JS files statically.</a:t>
            </a:r>
            <a:endParaRPr lang="en-US" sz="1150" dirty="0"/>
          </a:p>
        </p:txBody>
      </p:sp>
      <p:sp>
        <p:nvSpPr>
          <p:cNvPr id="8" name="Shape 6"/>
          <p:cNvSpPr/>
          <p:nvPr/>
        </p:nvSpPr>
        <p:spPr>
          <a:xfrm>
            <a:off x="7398663" y="2205871"/>
            <a:ext cx="5283041" cy="3315057"/>
          </a:xfrm>
          <a:prstGeom prst="roundRect">
            <a:avLst>
              <a:gd name="adj" fmla="val 688"/>
            </a:avLst>
          </a:prstGeom>
          <a:solidFill>
            <a:srgbClr val="E1E1DF"/>
          </a:solidFill>
          <a:ln/>
        </p:spPr>
      </p:sp>
      <p:sp>
        <p:nvSpPr>
          <p:cNvPr id="9" name="Text 7"/>
          <p:cNvSpPr/>
          <p:nvPr/>
        </p:nvSpPr>
        <p:spPr>
          <a:xfrm>
            <a:off x="7550706" y="2307908"/>
            <a:ext cx="2944178" cy="285274"/>
          </a:xfrm>
          <a:prstGeom prst="rect">
            <a:avLst/>
          </a:prstGeom>
          <a:noFill/>
          <a:ln/>
        </p:spPr>
        <p:txBody>
          <a:bodyPr wrap="none" lIns="0" tIns="0" rIns="0" bIns="0" rtlCol="0" anchor="t"/>
          <a:lstStyle/>
          <a:p>
            <a:pPr marL="0" indent="0" algn="l">
              <a:lnSpc>
                <a:spcPts val="2200"/>
              </a:lnSpc>
              <a:buNone/>
            </a:pPr>
            <a:r>
              <a:rPr lang="en-US" sz="1750" dirty="0">
                <a:solidFill>
                  <a:srgbClr val="000000"/>
                </a:solidFill>
                <a:latin typeface="Tomorrow Semi Bold" pitchFamily="34" charset="0"/>
                <a:ea typeface="Tomorrow Semi Bold" pitchFamily="34" charset="-122"/>
                <a:cs typeface="Tomorrow Semi Bold" pitchFamily="34" charset="-120"/>
              </a:rPr>
              <a:t>Innovation &amp; Uniqueness</a:t>
            </a:r>
            <a:endParaRPr lang="en-US" sz="1750" dirty="0"/>
          </a:p>
        </p:txBody>
      </p:sp>
      <p:sp>
        <p:nvSpPr>
          <p:cNvPr id="10" name="Text 8"/>
          <p:cNvSpPr/>
          <p:nvPr/>
        </p:nvSpPr>
        <p:spPr>
          <a:xfrm>
            <a:off x="7550706" y="2695218"/>
            <a:ext cx="4978956" cy="610076"/>
          </a:xfrm>
          <a:prstGeom prst="rect">
            <a:avLst/>
          </a:prstGeom>
          <a:noFill/>
          <a:ln/>
        </p:spPr>
        <p:txBody>
          <a:bodyPr wrap="square" lIns="0" tIns="0" rIns="0" bIns="0" rtlCol="0" anchor="t"/>
          <a:lstStyle/>
          <a:p>
            <a:pPr marL="0" indent="0" algn="l">
              <a:lnSpc>
                <a:spcPts val="1600"/>
              </a:lnSpc>
              <a:buNone/>
            </a:pPr>
            <a:r>
              <a:rPr lang="en-US" sz="1150" b="1" dirty="0">
                <a:solidFill>
                  <a:srgbClr val="000000"/>
                </a:solidFill>
                <a:latin typeface="Tomorrow" pitchFamily="34" charset="0"/>
                <a:ea typeface="Tomorrow" pitchFamily="34" charset="-122"/>
                <a:cs typeface="Tomorrow" pitchFamily="34" charset="-120"/>
              </a:rPr>
              <a:t>What makes your solution different?</a:t>
            </a:r>
            <a:r>
              <a:rPr lang="en-US" sz="1150" dirty="0">
                <a:solidFill>
                  <a:srgbClr val="000000"/>
                </a:solidFill>
                <a:latin typeface="Tomorrow" pitchFamily="34" charset="0"/>
                <a:ea typeface="Tomorrow" pitchFamily="34" charset="-122"/>
                <a:cs typeface="Tomorrow" pitchFamily="34" charset="-120"/>
              </a:rPr>
              <a:t> It bridges the gap between an ATS (Applicant Tracking System), an LMS (Learning Management System), and a game. It is proactive rather than reactive.</a:t>
            </a:r>
            <a:endParaRPr lang="en-US" sz="1150" dirty="0"/>
          </a:p>
        </p:txBody>
      </p:sp>
      <p:sp>
        <p:nvSpPr>
          <p:cNvPr id="11" name="Text 9"/>
          <p:cNvSpPr/>
          <p:nvPr/>
        </p:nvSpPr>
        <p:spPr>
          <a:xfrm>
            <a:off x="7550706" y="3397091"/>
            <a:ext cx="4978956" cy="813435"/>
          </a:xfrm>
          <a:prstGeom prst="rect">
            <a:avLst/>
          </a:prstGeom>
          <a:noFill/>
          <a:ln/>
        </p:spPr>
        <p:txBody>
          <a:bodyPr wrap="square" lIns="0" tIns="0" rIns="0" bIns="0" rtlCol="0" anchor="t"/>
          <a:lstStyle/>
          <a:p>
            <a:pPr marL="0" indent="0" algn="l">
              <a:lnSpc>
                <a:spcPts val="1600"/>
              </a:lnSpc>
              <a:buNone/>
            </a:pPr>
            <a:r>
              <a:rPr lang="en-US" sz="1150" b="1" dirty="0">
                <a:solidFill>
                  <a:srgbClr val="000000"/>
                </a:solidFill>
                <a:latin typeface="Tomorrow" pitchFamily="34" charset="0"/>
                <a:ea typeface="Tomorrow" pitchFamily="34" charset="-122"/>
                <a:cs typeface="Tomorrow" pitchFamily="34" charset="-120"/>
              </a:rPr>
              <a:t>Novel approach / creative thinking:</a:t>
            </a:r>
            <a:r>
              <a:rPr lang="en-US" sz="1150" dirty="0">
                <a:solidFill>
                  <a:srgbClr val="000000"/>
                </a:solidFill>
                <a:latin typeface="Tomorrow" pitchFamily="34" charset="0"/>
                <a:ea typeface="Tomorrow" pitchFamily="34" charset="-122"/>
                <a:cs typeface="Tomorrow" pitchFamily="34" charset="-120"/>
              </a:rPr>
              <a:t> Delivering a modern, responsive web application as a localized desktop executable ensures low latency, high data privacy (resumes are processed locally), and an uninterrupted focused learning environment.</a:t>
            </a:r>
            <a:endParaRPr lang="en-US" sz="1150" dirty="0"/>
          </a:p>
        </p:txBody>
      </p:sp>
      <p:sp>
        <p:nvSpPr>
          <p:cNvPr id="12" name="Shape 10"/>
          <p:cNvSpPr/>
          <p:nvPr/>
        </p:nvSpPr>
        <p:spPr>
          <a:xfrm>
            <a:off x="2050494" y="5635704"/>
            <a:ext cx="5216128" cy="30480"/>
          </a:xfrm>
          <a:prstGeom prst="rect">
            <a:avLst/>
          </a:prstGeom>
          <a:solidFill>
            <a:srgbClr val="E1E1DF"/>
          </a:solidFill>
          <a:ln/>
        </p:spPr>
      </p:sp>
      <p:sp>
        <p:nvSpPr>
          <p:cNvPr id="13" name="Text 11"/>
          <p:cNvSpPr/>
          <p:nvPr/>
        </p:nvSpPr>
        <p:spPr>
          <a:xfrm>
            <a:off x="2065734" y="5818227"/>
            <a:ext cx="2009656" cy="237649"/>
          </a:xfrm>
          <a:prstGeom prst="rect">
            <a:avLst/>
          </a:prstGeom>
          <a:noFill/>
          <a:ln/>
        </p:spPr>
        <p:txBody>
          <a:bodyPr wrap="none" lIns="0" tIns="0" rIns="0" bIns="0" rtlCol="0" anchor="t"/>
          <a:lstStyle/>
          <a:p>
            <a:pPr marL="0" indent="0" algn="l">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Technical Innovation</a:t>
            </a:r>
            <a:endParaRPr lang="en-US" sz="1450" dirty="0"/>
          </a:p>
        </p:txBody>
      </p:sp>
      <p:sp>
        <p:nvSpPr>
          <p:cNvPr id="14" name="Text 12"/>
          <p:cNvSpPr/>
          <p:nvPr/>
        </p:nvSpPr>
        <p:spPr>
          <a:xfrm>
            <a:off x="2065734" y="6117074"/>
            <a:ext cx="5185648" cy="610076"/>
          </a:xfrm>
          <a:prstGeom prst="rect">
            <a:avLst/>
          </a:prstGeom>
          <a:noFill/>
          <a:ln/>
        </p:spPr>
        <p:txBody>
          <a:bodyPr wrap="square" lIns="0" tIns="0" rIns="0" bIns="0" rtlCol="0" anchor="t"/>
          <a:lstStyle/>
          <a:p>
            <a:pPr marL="0" indent="0" algn="l">
              <a:lnSpc>
                <a:spcPts val="1600"/>
              </a:lnSpc>
              <a:buNone/>
            </a:pPr>
            <a:r>
              <a:rPr lang="en-US" sz="1150" dirty="0">
                <a:solidFill>
                  <a:srgbClr val="C9C9C0"/>
                </a:solidFill>
                <a:latin typeface="Tomorrow" pitchFamily="34" charset="0"/>
                <a:ea typeface="Tomorrow" pitchFamily="34" charset="-122"/>
                <a:cs typeface="Tomorrow" pitchFamily="34" charset="-120"/>
              </a:rPr>
              <a:t>The integration of predictive forecasting models to tell users not just what is required today, but what will be required tomorrow, allowing them to "skate to where the puck is going to be."</a:t>
            </a:r>
            <a:endParaRPr lang="en-US" sz="1150" dirty="0"/>
          </a:p>
        </p:txBody>
      </p:sp>
      <p:sp>
        <p:nvSpPr>
          <p:cNvPr id="15" name="Shape 13"/>
          <p:cNvSpPr/>
          <p:nvPr/>
        </p:nvSpPr>
        <p:spPr>
          <a:xfrm>
            <a:off x="7363658" y="5635704"/>
            <a:ext cx="5216128" cy="30480"/>
          </a:xfrm>
          <a:prstGeom prst="rect">
            <a:avLst/>
          </a:prstGeom>
          <a:solidFill>
            <a:srgbClr val="E1E1DF"/>
          </a:solidFill>
          <a:ln/>
        </p:spPr>
      </p:sp>
      <p:sp>
        <p:nvSpPr>
          <p:cNvPr id="16" name="Text 14"/>
          <p:cNvSpPr/>
          <p:nvPr/>
        </p:nvSpPr>
        <p:spPr>
          <a:xfrm>
            <a:off x="7378898" y="5818227"/>
            <a:ext cx="2469833" cy="237649"/>
          </a:xfrm>
          <a:prstGeom prst="rect">
            <a:avLst/>
          </a:prstGeom>
          <a:noFill/>
          <a:ln/>
        </p:spPr>
        <p:txBody>
          <a:bodyPr wrap="none" lIns="0" tIns="0" rIns="0" bIns="0" rtlCol="0" anchor="t"/>
          <a:lstStyle/>
          <a:p>
            <a:pPr marL="0" indent="0" algn="l">
              <a:lnSpc>
                <a:spcPts val="1850"/>
              </a:lnSpc>
              <a:buNone/>
            </a:pPr>
            <a:r>
              <a:rPr lang="en-US" sz="1450" dirty="0">
                <a:solidFill>
                  <a:srgbClr val="C9C9C0"/>
                </a:solidFill>
                <a:latin typeface="Tomorrow Semi Bold" pitchFamily="34" charset="0"/>
                <a:ea typeface="Tomorrow Semi Bold" pitchFamily="34" charset="-122"/>
                <a:cs typeface="Tomorrow Semi Bold" pitchFamily="34" charset="-120"/>
              </a:rPr>
              <a:t>Scalability or Adaptability</a:t>
            </a:r>
            <a:endParaRPr lang="en-US" sz="1450" dirty="0"/>
          </a:p>
        </p:txBody>
      </p:sp>
      <p:sp>
        <p:nvSpPr>
          <p:cNvPr id="17" name="Text 15"/>
          <p:cNvSpPr/>
          <p:nvPr/>
        </p:nvSpPr>
        <p:spPr>
          <a:xfrm>
            <a:off x="7378898" y="6117074"/>
            <a:ext cx="5185648" cy="813435"/>
          </a:xfrm>
          <a:prstGeom prst="rect">
            <a:avLst/>
          </a:prstGeom>
          <a:noFill/>
          <a:ln/>
        </p:spPr>
        <p:txBody>
          <a:bodyPr wrap="square" lIns="0" tIns="0" rIns="0" bIns="0" rtlCol="0" anchor="t"/>
          <a:lstStyle/>
          <a:p>
            <a:pPr marL="0" indent="0" algn="l">
              <a:lnSpc>
                <a:spcPts val="1600"/>
              </a:lnSpc>
              <a:buNone/>
            </a:pPr>
            <a:r>
              <a:rPr lang="en-US" sz="1150" dirty="0">
                <a:solidFill>
                  <a:srgbClr val="C9C9C0"/>
                </a:solidFill>
                <a:latin typeface="Tomorrow" pitchFamily="34" charset="0"/>
                <a:ea typeface="Tomorrow" pitchFamily="34" charset="-122"/>
                <a:cs typeface="Tomorrow" pitchFamily="34" charset="-120"/>
              </a:rPr>
              <a:t>The abstract ORM layer means the database can switch from SQLite to a cloud Postgres instance with a single line of code. The API-first design allows for future deployment as a standard SaaS web app or mobile app with zero backend rewriting.</a:t>
            </a:r>
            <a:endParaRPr lang="en-US" sz="1150" dirty="0"/>
          </a:p>
        </p:txBody>
      </p:sp>
      <p:sp>
        <p:nvSpPr>
          <p:cNvPr id="18" name="Rectangle 17">
            <a:extLst>
              <a:ext uri="{FF2B5EF4-FFF2-40B4-BE49-F238E27FC236}">
                <a16:creationId xmlns:a16="http://schemas.microsoft.com/office/drawing/2014/main" id="{2EBEA820-E1B7-21D4-51AF-9CD774FA7AFD}"/>
              </a:ext>
            </a:extLst>
          </p:cNvPr>
          <p:cNvSpPr/>
          <p:nvPr/>
        </p:nvSpPr>
        <p:spPr>
          <a:xfrm>
            <a:off x="12754466" y="7550870"/>
            <a:ext cx="1875934" cy="678730"/>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SkillRadar</Template>
  <TotalTime>8</TotalTime>
  <Words>1203</Words>
  <Application>Microsoft Office PowerPoint</Application>
  <PresentationFormat>Custom</PresentationFormat>
  <Paragraphs>166</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Tomorrow Light</vt:lpstr>
      <vt:lpstr>Tomorrow</vt:lpstr>
      <vt:lpstr>Tomorrow Semi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 Priyadharshini</dc:creator>
  <cp:lastModifiedBy>G Priyadharshini</cp:lastModifiedBy>
  <cp:revision>2</cp:revision>
  <dcterms:created xsi:type="dcterms:W3CDTF">2026-02-27T15:03:29Z</dcterms:created>
  <dcterms:modified xsi:type="dcterms:W3CDTF">2026-02-27T19:13:01Z</dcterms:modified>
</cp:coreProperties>
</file>